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7291C-576A-43A9-BA18-AA637F377316}" type="datetimeFigureOut">
              <a:rPr lang="de-DE" smtClean="0"/>
              <a:pPr/>
              <a:t>08.02.2017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88D50-8D1B-4B65-A6A7-D70734DA020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AB80D-C956-4D2E-BE5E-49F9DBFE010D}" type="datetimeFigureOut">
              <a:rPr lang="de-DE" smtClean="0"/>
              <a:pPr/>
              <a:t>08.02.2017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79AAE-F4C0-43B4-A9B1-8940073A959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79AAE-F4C0-43B4-A9B1-8940073A9590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9D2A6D-2CF3-4A64-A330-ABBDBFEFA9E0}" type="datetime1">
              <a:rPr lang="de-DE" smtClean="0"/>
              <a:pPr/>
              <a:t>08.02.2017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de-DE" smtClean="0"/>
              <a:t>Prof.Dr. H.G.Schlack, Bonn    Forum Kindergesundheit Berlin 22.02.2017</a:t>
            </a:r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11DDBF0-AD94-4816-BA35-563259FA77C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165C63-9AD1-4D7C-B9B5-BC741AD181B2}" type="datetime1">
              <a:rPr lang="de-DE" smtClean="0"/>
              <a:pPr/>
              <a:t>08.02.2017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Prof.Dr. H.G.Schlack, Bonn    Forum Kindergesundheit Berlin 22.02.2017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1DDBF0-AD94-4816-BA35-563259FA77C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493F11-FFBB-45C7-BE06-81D6541A671D}" type="datetime1">
              <a:rPr lang="de-DE" smtClean="0"/>
              <a:pPr/>
              <a:t>08.02.2017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Prof.Dr. H.G.Schlack, Bonn    Forum Kindergesundheit Berlin 22.02.2017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1DDBF0-AD94-4816-BA35-563259FA77C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376865-ED78-47AD-AA2B-04DAC79DB001}" type="datetime1">
              <a:rPr lang="de-DE" smtClean="0"/>
              <a:pPr/>
              <a:t>08.02.2017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Prof.Dr. H.G.Schlack, Bonn    Forum Kindergesundheit Berlin 22.02.2017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1DDBF0-AD94-4816-BA35-563259FA77C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B35333-29AF-4719-990B-6A223F113D28}" type="datetime1">
              <a:rPr lang="de-DE" smtClean="0"/>
              <a:pPr/>
              <a:t>08.02.2017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Prof.Dr. H.G.Schlack, Bonn    Forum Kindergesundheit Berlin 22.02.2017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1DDBF0-AD94-4816-BA35-563259FA77C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66E24A-C5FF-4377-809B-D41D7DC761F2}" type="datetime1">
              <a:rPr lang="de-DE" smtClean="0"/>
              <a:pPr/>
              <a:t>08.02.2017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Prof.Dr. H.G.Schlack, Bonn    Forum Kindergesundheit Berlin 22.02.2017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1DDBF0-AD94-4816-BA35-563259FA77C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5A378-629B-4EFD-A59E-42E3F175042B}" type="datetime1">
              <a:rPr lang="de-DE" smtClean="0"/>
              <a:pPr/>
              <a:t>08.02.2017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Prof.Dr. H.G.Schlack, Bonn    Forum Kindergesundheit Berlin 22.02.2017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1DDBF0-AD94-4816-BA35-563259FA77C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2AE9E5-00FE-4F46-BAC2-5A25046A0376}" type="datetime1">
              <a:rPr lang="de-DE" smtClean="0"/>
              <a:pPr/>
              <a:t>08.02.2017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Prof.Dr. H.G.Schlack, Bonn    Forum Kindergesundheit Berlin 22.02.2017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1DDBF0-AD94-4816-BA35-563259FA77C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2F012-92A4-48D9-AC91-F68A3990631F}" type="datetime1">
              <a:rPr lang="de-DE" smtClean="0"/>
              <a:pPr/>
              <a:t>08.02.2017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Prof.Dr. H.G.Schlack, Bonn    Forum Kindergesundheit Berlin 22.02.2017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1DDBF0-AD94-4816-BA35-563259FA77C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9767B87-27F8-4A2D-829B-A6C50BB24BA3}" type="datetime1">
              <a:rPr lang="de-DE" smtClean="0"/>
              <a:pPr/>
              <a:t>08.02.2017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Prof.Dr. H.G.Schlack, Bonn    Forum Kindergesundheit Berlin 22.02.2017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1DDBF0-AD94-4816-BA35-563259FA77C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ADAFA1-CF12-4C30-ABE7-E2FE4C8B17CA}" type="datetime1">
              <a:rPr lang="de-DE" smtClean="0"/>
              <a:pPr/>
              <a:t>08.02.2017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de-DE" smtClean="0"/>
              <a:t>Prof.Dr. H.G.Schlack, Bonn    Forum Kindergesundheit Berlin 22.02.2017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11DDBF0-AD94-4816-BA35-563259FA77C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A4ECF07-34D4-4445-BDA8-67AD0462DD37}" type="datetime1">
              <a:rPr lang="de-DE" smtClean="0"/>
              <a:pPr/>
              <a:t>08.02.2017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de-DE" smtClean="0"/>
              <a:t>Prof.Dr. H.G.Schlack, Bonn    Forum Kindergesundheit Berlin 22.02.2017</a:t>
            </a:r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11DDBF0-AD94-4816-BA35-563259FA77C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01634"/>
          </a:xfrm>
        </p:spPr>
        <p:txBody>
          <a:bodyPr>
            <a:normAutofit/>
          </a:bodyPr>
          <a:lstStyle/>
          <a:p>
            <a:pPr algn="l"/>
            <a:r>
              <a:rPr lang="de-DE" sz="3200" dirty="0" smtClean="0"/>
              <a:t>Prävention und Gesundheitsförderung</a:t>
            </a:r>
            <a:br>
              <a:rPr lang="de-DE" sz="3200" dirty="0" smtClean="0"/>
            </a:br>
            <a:r>
              <a:rPr lang="de-DE" sz="3200" dirty="0" smtClean="0"/>
              <a:t>im Kindes- und Jugendalter </a:t>
            </a:r>
            <a:br>
              <a:rPr lang="de-DE" sz="3200" dirty="0" smtClean="0"/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2400" i="1" dirty="0" smtClean="0"/>
              <a:t>Chancen und </a:t>
            </a:r>
            <a:r>
              <a:rPr lang="de-DE" sz="2400" i="1" dirty="0" smtClean="0"/>
              <a:t>Potentiale </a:t>
            </a:r>
            <a:r>
              <a:rPr lang="de-DE" sz="2400" i="1" dirty="0" smtClean="0"/>
              <a:t>des interdisziplinären</a:t>
            </a:r>
            <a:br>
              <a:rPr lang="de-DE" sz="2400" i="1" dirty="0" smtClean="0"/>
            </a:br>
            <a:r>
              <a:rPr lang="de-DE" sz="2400" i="1" dirty="0" smtClean="0"/>
              <a:t>Ansatzes</a:t>
            </a:r>
            <a:endParaRPr lang="de-DE" sz="2400" i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endParaRPr lang="de-DE" dirty="0" smtClean="0"/>
          </a:p>
          <a:p>
            <a:pPr algn="l"/>
            <a:endParaRPr lang="de-DE" dirty="0" smtClean="0"/>
          </a:p>
          <a:p>
            <a:pPr algn="l"/>
            <a:r>
              <a:rPr lang="de-DE" dirty="0" smtClean="0"/>
              <a:t>Prof. Dr. med. Hans G. Schlack, Bonn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67544" y="1556793"/>
            <a:ext cx="8229600" cy="4608512"/>
          </a:xfrm>
        </p:spPr>
        <p:txBody>
          <a:bodyPr>
            <a:normAutofit lnSpcReduction="10000"/>
          </a:bodyPr>
          <a:lstStyle/>
          <a:p>
            <a:r>
              <a:rPr lang="de-DE" u="sng" dirty="0" smtClean="0"/>
              <a:t>erfolgreich durchgeführt insbesondere auf folgenden Gebieten:</a:t>
            </a:r>
          </a:p>
          <a:p>
            <a:endParaRPr lang="de-DE" u="sng" dirty="0" smtClean="0"/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Impfungen, Infektionsprophylaxe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Ernährungsberatung, Stillförderung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Unfallprävention</a:t>
            </a:r>
          </a:p>
          <a:p>
            <a:pPr>
              <a:buFont typeface="Wingdings" pitchFamily="2" charset="2"/>
              <a:buChar char="§"/>
            </a:pPr>
            <a:r>
              <a:rPr lang="de-DE" dirty="0" err="1" smtClean="0"/>
              <a:t>Kariesprophylaxe</a:t>
            </a:r>
            <a:r>
              <a:rPr lang="de-DE" dirty="0" smtClean="0"/>
              <a:t>, Mundhygiene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SIDS-Prophylaxe, Schlaf, Bettbeschaffenheit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Vermeidung des Passivrauchens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Neugeborenen-Screening auf angeborene 						Krankheiten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Prof.Dr. H.G.Schlack, Bonn    Forum Kindergesundheit Berlin 22.02.2017</a:t>
            </a:r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Gesundheitliche Prävention ist eine </a:t>
            </a:r>
            <a:br>
              <a:rPr lang="de-DE" sz="3200" dirty="0" smtClean="0"/>
            </a:br>
            <a:r>
              <a:rPr lang="de-DE" sz="3200" dirty="0" smtClean="0"/>
              <a:t> traditionelle kinderärztliche Aufgabe</a:t>
            </a:r>
            <a:endParaRPr lang="de-DE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de-DE" sz="2400" u="sng" dirty="0" smtClean="0"/>
              <a:t>Merkmale der Neuen Morbidität</a:t>
            </a:r>
            <a:r>
              <a:rPr lang="de-DE" sz="2400" dirty="0" smtClean="0"/>
              <a:t>:</a:t>
            </a:r>
          </a:p>
          <a:p>
            <a:pPr>
              <a:buNone/>
            </a:pPr>
            <a:endParaRPr lang="de-DE" sz="2400" dirty="0" smtClean="0"/>
          </a:p>
          <a:p>
            <a:pPr>
              <a:buFont typeface="Wingdings" pitchFamily="2" charset="2"/>
              <a:buChar char="§"/>
            </a:pPr>
            <a:r>
              <a:rPr lang="de-DE" sz="2400" dirty="0" smtClean="0"/>
              <a:t>Weniger körperliche Krankheiten (nicht zuletzt wegen erfolgreicher Prävention)</a:t>
            </a:r>
          </a:p>
          <a:p>
            <a:pPr>
              <a:buFont typeface="Wingdings" pitchFamily="2" charset="2"/>
              <a:buChar char="§"/>
            </a:pPr>
            <a:r>
              <a:rPr lang="de-DE" sz="2400" dirty="0" smtClean="0"/>
              <a:t>Mehr seelische und Verhaltensstörungen</a:t>
            </a:r>
          </a:p>
          <a:p>
            <a:pPr>
              <a:buFont typeface="Wingdings" pitchFamily="2" charset="2"/>
              <a:buChar char="§"/>
            </a:pPr>
            <a:r>
              <a:rPr lang="de-DE" sz="2400" dirty="0" smtClean="0"/>
              <a:t>Mehr Entwicklungsstörungen der Sprache, der Motorik und des kognitiven Leistungsvermögens</a:t>
            </a:r>
          </a:p>
          <a:p>
            <a:pPr>
              <a:buFont typeface="Wingdings" pitchFamily="2" charset="2"/>
              <a:buChar char="§"/>
            </a:pPr>
            <a:r>
              <a:rPr lang="de-DE" sz="2400" dirty="0" smtClean="0"/>
              <a:t>Mehr chronische Krankheiten, die z.T. seelisch bedingt sind: Übergewicht, Essstörungen</a:t>
            </a:r>
          </a:p>
          <a:p>
            <a:pPr>
              <a:buFont typeface="Wingdings" pitchFamily="2" charset="2"/>
              <a:buChar char="§"/>
            </a:pPr>
            <a:r>
              <a:rPr lang="de-DE" sz="2400" b="1" dirty="0" smtClean="0"/>
              <a:t>Ausgeprägte Abhängigkeit von den sozio-ökonomischen und psychosozialen Lebens-</a:t>
            </a:r>
            <a:r>
              <a:rPr lang="de-DE" sz="2400" b="1" dirty="0" err="1" smtClean="0"/>
              <a:t>bedingungen</a:t>
            </a:r>
            <a:r>
              <a:rPr lang="de-DE" sz="2400" b="1" dirty="0" smtClean="0"/>
              <a:t> des Kindes</a:t>
            </a:r>
            <a:endParaRPr lang="de-DE" sz="2400" b="1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Prof.Dr. H.G.Schlack, Bonn    Forum Kindergesundheit Berlin 22.02.2017</a:t>
            </a:r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de-DE" sz="3200" dirty="0" smtClean="0"/>
              <a:t>„Neue Morbidität“ </a:t>
            </a:r>
            <a:r>
              <a:rPr lang="de-DE" sz="2800" b="0" dirty="0" smtClean="0"/>
              <a:t>(etwa seit den1970er Jahren:</a:t>
            </a:r>
            <a:br>
              <a:rPr lang="de-DE" sz="2800" b="0" dirty="0" smtClean="0"/>
            </a:br>
            <a:r>
              <a:rPr lang="de-DE" sz="2400" b="0" dirty="0" smtClean="0"/>
              <a:t>Das Krankheitsspektrum verändert </a:t>
            </a:r>
            <a:r>
              <a:rPr lang="de-DE" sz="2700" b="0" dirty="0" smtClean="0"/>
              <a:t>sich, aber die Zahl der betroffenen Kinder nimmt nicht ab)</a:t>
            </a:r>
            <a:endParaRPr lang="de-DE" sz="27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23528" y="1700808"/>
            <a:ext cx="843528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de-DE" sz="2400" dirty="0" smtClean="0"/>
              <a:t>sie verändert das Familienklima,</a:t>
            </a:r>
          </a:p>
          <a:p>
            <a:pPr>
              <a:buFont typeface="Wingdings" pitchFamily="2" charset="2"/>
              <a:buChar char="§"/>
            </a:pPr>
            <a:r>
              <a:rPr lang="de-DE" sz="2400" dirty="0" smtClean="0"/>
              <a:t>sie erschwert die Fähigkeit von Eltern, die seelischen Grundbedürfnisse der Kinder zu erfüllen,</a:t>
            </a:r>
          </a:p>
          <a:p>
            <a:pPr>
              <a:buFont typeface="Wingdings" pitchFamily="2" charset="2"/>
              <a:buChar char="§"/>
            </a:pPr>
            <a:r>
              <a:rPr lang="de-DE" sz="2400" dirty="0" smtClean="0"/>
              <a:t>sie führt dadurch zu geringerer Stabilität der seelischen Gesundheit.</a:t>
            </a:r>
          </a:p>
          <a:p>
            <a:pPr>
              <a:buFont typeface="Wingdings" pitchFamily="2" charset="2"/>
              <a:buChar char="§"/>
            </a:pPr>
            <a:endParaRPr lang="de-DE" sz="2400" dirty="0" smtClean="0"/>
          </a:p>
          <a:p>
            <a:pPr>
              <a:buNone/>
            </a:pPr>
            <a:r>
              <a:rPr lang="de-DE" sz="2400" dirty="0" smtClean="0"/>
              <a:t>Die Folge ist eine mangelhafte Ausschöpfung des individuellen Entwicklungspotenzials: Nur wer seelisch stabil ist, macht das Beste aus seinen Möglichkeiten.</a:t>
            </a:r>
            <a:endParaRPr lang="de-DE" sz="24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Prof.Dr. H.G.Schlack, Bonn    Forum Kindergesundheit Berlin 22.02.2017</a:t>
            </a:r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„Soziale Benachteiligung“ ist mehr als nur eine materielle Mangelsituation</a:t>
            </a:r>
            <a:endParaRPr lang="de-DE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536" y="2476053"/>
            <a:ext cx="7776864" cy="3401219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de-DE" dirty="0" smtClean="0"/>
              <a:t>Wahrnehmung und Beachtung psychosozialer Risiko-Belastung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de-DE" dirty="0" smtClean="0"/>
              <a:t>Früherkennung von Entwicklungsstörungen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de-DE" dirty="0" smtClean="0"/>
              <a:t>Vermittlung notwendiger Maßnahmen jenseits der ärztlichen Praxis, Vernetzung mit Jugend- und Sozialhilfe sowie öffentlichem Gesundheitsdienst</a:t>
            </a:r>
          </a:p>
          <a:p>
            <a:pPr>
              <a:buFont typeface="Wingdings" pitchFamily="2" charset="2"/>
              <a:buChar char="§"/>
            </a:pP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Prof.Dr. H.G.Schlack, Bonn    Forum Kindergesundheit Berlin 22.02.2017</a:t>
            </a:r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431032"/>
          </a:xfrm>
        </p:spPr>
        <p:txBody>
          <a:bodyPr>
            <a:normAutofit fontScale="90000"/>
          </a:bodyPr>
          <a:lstStyle/>
          <a:p>
            <a:r>
              <a:rPr lang="de-DE" sz="3200" dirty="0" smtClean="0"/>
              <a:t>Verstärkte Hinwendung der pädiatrischen Prävention auf die Sorge für die seelische Gesundheit der Kinder</a:t>
            </a:r>
            <a:endParaRPr lang="de-DE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4594515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de-DE" dirty="0" smtClean="0"/>
              <a:t>Hohe Akzeptanz in der Bevölkerung, Vertrauensvorschuss</a:t>
            </a:r>
          </a:p>
          <a:p>
            <a:pPr>
              <a:buFont typeface="Wingdings" pitchFamily="2" charset="2"/>
              <a:buChar char="§"/>
            </a:pPr>
            <a:r>
              <a:rPr lang="de-DE" dirty="0" err="1" smtClean="0"/>
              <a:t>Niederschwelligkeit</a:t>
            </a:r>
            <a:r>
              <a:rPr lang="de-DE" dirty="0" smtClean="0"/>
              <a:t>, fast alle Kinder werden erreicht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U-Programm (Früherkennungsuntersuchungen) bietet gute strukturelle Voraussetzungen für  Erfassung körperlicher und seelischer Risiken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Persönliche, mündliche Beratung bietet die beste Form der Informationsvermittlung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Prof.Dr. H.G.Schlack, Bonn    Forum Kindergesundheit Berlin 22.02.2017</a:t>
            </a:r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/>
          </a:bodyPr>
          <a:lstStyle/>
          <a:p>
            <a:r>
              <a:rPr lang="de-DE" sz="2800" dirty="0" smtClean="0">
                <a:effectLst/>
              </a:rPr>
              <a:t>Schlüsselstellung der Kinder- und Jugend-</a:t>
            </a:r>
            <a:r>
              <a:rPr lang="de-DE" sz="2800" dirty="0" err="1" smtClean="0">
                <a:effectLst/>
              </a:rPr>
              <a:t>ärzte</a:t>
            </a:r>
            <a:r>
              <a:rPr lang="de-DE" sz="2800" dirty="0" smtClean="0">
                <a:effectLst/>
              </a:rPr>
              <a:t> für die frühe Prävention</a:t>
            </a:r>
            <a:endParaRPr lang="de-DE" sz="2800" dirty="0">
              <a:effectLst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162467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de-DE" smtClean="0"/>
              <a:t>Netzwerk </a:t>
            </a:r>
            <a:r>
              <a:rPr lang="de-DE" dirty="0" smtClean="0"/>
              <a:t>der Frühen Hilfen			</a:t>
            </a:r>
            <a:r>
              <a:rPr lang="de-DE" smtClean="0"/>
              <a:t>	in </a:t>
            </a:r>
            <a:r>
              <a:rPr lang="de-DE" dirty="0" smtClean="0"/>
              <a:t>der Zeit vor, bei und nach der Geburt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Interdisziplinäre Frühförderung			bei Entwicklungsstörungen in den ersten 	Lebensjahren bis zur Einschulung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Sozialpädiatrische Zentren bei Entwicklungs-	</a:t>
            </a:r>
            <a:r>
              <a:rPr lang="de-DE" dirty="0" err="1" smtClean="0"/>
              <a:t>störungen</a:t>
            </a:r>
            <a:r>
              <a:rPr lang="de-DE" dirty="0" smtClean="0"/>
              <a:t> und Behinderungen aller 	Altersstufen bis zum 18. Lebensjahr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Prof.Dr. H.G.Schlack, Bonn    Forum Kindergesundheit Berlin 22.02.2017</a:t>
            </a:r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de-DE" sz="3200" dirty="0" smtClean="0"/>
              <a:t>Kooperationspartner der Kinder- und Jugendärzte in der Praxis für die interdisziplinären Präventionsaufgaben</a:t>
            </a:r>
            <a:endParaRPr lang="de-DE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331</Words>
  <Application>Microsoft Office PowerPoint</Application>
  <PresentationFormat>Bildschirmpräsentation (4:3)</PresentationFormat>
  <Paragraphs>48</Paragraphs>
  <Slides>7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Deimos</vt:lpstr>
      <vt:lpstr>Prävention und Gesundheitsförderung im Kindes- und Jugendalter   Chancen und Potentiale des interdisziplinären Ansatzes</vt:lpstr>
      <vt:lpstr>Gesundheitliche Prävention ist eine   traditionelle kinderärztliche Aufgabe</vt:lpstr>
      <vt:lpstr>„Neue Morbidität“ (etwa seit den1970er Jahren: Das Krankheitsspektrum verändert sich, aber die Zahl der betroffenen Kinder nimmt nicht ab)</vt:lpstr>
      <vt:lpstr>„Soziale Benachteiligung“ ist mehr als nur eine materielle Mangelsituation</vt:lpstr>
      <vt:lpstr>Verstärkte Hinwendung der pädiatrischen Prävention auf die Sorge für die seelische Gesundheit der Kinder</vt:lpstr>
      <vt:lpstr>Schlüsselstellung der Kinder- und Jugend-ärzte für die frühe Prävention</vt:lpstr>
      <vt:lpstr>Kooperationspartner der Kinder- und Jugendärzte in der Praxis für die interdisziplinären Präventionsaufgaben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Dr. Hans Schlack</dc:creator>
  <cp:lastModifiedBy>Dr. Hans Schlack</cp:lastModifiedBy>
  <cp:revision>26</cp:revision>
  <dcterms:created xsi:type="dcterms:W3CDTF">2016-12-28T16:14:15Z</dcterms:created>
  <dcterms:modified xsi:type="dcterms:W3CDTF">2017-02-08T16:10:22Z</dcterms:modified>
</cp:coreProperties>
</file>