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4" r:id="rId1"/>
    <p:sldMasterId id="2147483796" r:id="rId2"/>
    <p:sldMasterId id="2147484615" r:id="rId3"/>
  </p:sldMasterIdLst>
  <p:notesMasterIdLst>
    <p:notesMasterId r:id="rId16"/>
  </p:notesMasterIdLst>
  <p:sldIdLst>
    <p:sldId id="706" r:id="rId4"/>
    <p:sldId id="799" r:id="rId5"/>
    <p:sldId id="819" r:id="rId6"/>
    <p:sldId id="820" r:id="rId7"/>
    <p:sldId id="770" r:id="rId8"/>
    <p:sldId id="816" r:id="rId9"/>
    <p:sldId id="795" r:id="rId10"/>
    <p:sldId id="796" r:id="rId11"/>
    <p:sldId id="646" r:id="rId12"/>
    <p:sldId id="811" r:id="rId13"/>
    <p:sldId id="782" r:id="rId14"/>
    <p:sldId id="783" r:id="rId15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ＭＳ Ｐゴシック" panose="020B0600070205080204" pitchFamily="34" charset="-128"/>
      <p:regular r:id="rId23"/>
    </p:embeddedFont>
  </p:embeddedFontLst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CC33"/>
    <a:srgbClr val="FF9900"/>
    <a:srgbClr val="FFCC00"/>
    <a:srgbClr val="F8F8F8"/>
    <a:srgbClr val="000066"/>
    <a:srgbClr val="000099"/>
    <a:srgbClr val="EAEAEA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4692" autoAdjust="0"/>
  </p:normalViewPr>
  <p:slideViewPr>
    <p:cSldViewPr>
      <p:cViewPr>
        <p:scale>
          <a:sx n="90" d="100"/>
          <a:sy n="90" d="100"/>
        </p:scale>
        <p:origin x="-2244" y="-89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Tabelle1!$A$2:$A$9</c:f>
              <c:strCache>
                <c:ptCount val="8"/>
                <c:pt idx="0">
                  <c:v>Heuschnupfen</c:v>
                </c:pt>
                <c:pt idx="1">
                  <c:v>Neurodermitis</c:v>
                </c:pt>
                <c:pt idx="2">
                  <c:v>Asthma</c:v>
                </c:pt>
                <c:pt idx="3">
                  <c:v>Kontaktekzem</c:v>
                </c:pt>
                <c:pt idx="4">
                  <c:v>Migräne</c:v>
                </c:pt>
                <c:pt idx="5">
                  <c:v>Epilepsie</c:v>
                </c:pt>
                <c:pt idx="6">
                  <c:v>Herzkrankheit</c:v>
                </c:pt>
                <c:pt idx="7">
                  <c:v>Diabetes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12.6</c:v>
                </c:pt>
                <c:pt idx="1">
                  <c:v>14.3</c:v>
                </c:pt>
                <c:pt idx="2">
                  <c:v>6.3</c:v>
                </c:pt>
                <c:pt idx="3">
                  <c:v>2</c:v>
                </c:pt>
                <c:pt idx="4">
                  <c:v>5</c:v>
                </c:pt>
                <c:pt idx="5">
                  <c:v>1.5</c:v>
                </c:pt>
                <c:pt idx="6">
                  <c:v>2</c:v>
                </c:pt>
                <c:pt idx="7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7F-4FC7-AB53-0A4CA57D5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22464"/>
        <c:axId val="8624000"/>
      </c:barChart>
      <c:catAx>
        <c:axId val="862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624000"/>
        <c:crosses val="autoZero"/>
        <c:auto val="1"/>
        <c:lblAlgn val="ctr"/>
        <c:lblOffset val="100"/>
        <c:noMultiLvlLbl val="0"/>
      </c:catAx>
      <c:valAx>
        <c:axId val="862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622464"/>
        <c:crosses val="autoZero"/>
        <c:crossBetween val="between"/>
      </c:valAx>
      <c:spPr>
        <a:solidFill>
          <a:srgbClr val="FFFFCC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Übergewicht</c:v>
                </c:pt>
                <c:pt idx="1">
                  <c:v>Adipositas BMI&gt;30</c:v>
                </c:pt>
                <c:pt idx="2">
                  <c:v>(Passiv-)Rauchen</c:v>
                </c:pt>
                <c:pt idx="3">
                  <c:v>Alkohol (Kontakt)</c:v>
                </c:pt>
                <c:pt idx="4">
                  <c:v>Alkohol-Konsum</c:v>
                </c:pt>
                <c:pt idx="5">
                  <c:v>Rauschtrinken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14.8</c:v>
                </c:pt>
                <c:pt idx="1">
                  <c:v>6.1</c:v>
                </c:pt>
                <c:pt idx="2">
                  <c:v>28.9</c:v>
                </c:pt>
                <c:pt idx="3">
                  <c:v>54.4</c:v>
                </c:pt>
                <c:pt idx="4">
                  <c:v>15.8</c:v>
                </c:pt>
                <c:pt idx="5">
                  <c:v>11.5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7F-4FC7-AB53-0A4CA57D5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71136"/>
        <c:axId val="37772672"/>
      </c:barChart>
      <c:catAx>
        <c:axId val="3777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772672"/>
        <c:crosses val="autoZero"/>
        <c:auto val="1"/>
        <c:lblAlgn val="ctr"/>
        <c:lblOffset val="100"/>
        <c:noMultiLvlLbl val="0"/>
      </c:catAx>
      <c:valAx>
        <c:axId val="3777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771136"/>
        <c:crosses val="autoZero"/>
        <c:crossBetween val="between"/>
      </c:valAx>
      <c:spPr>
        <a:solidFill>
          <a:srgbClr val="FFFFCC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3-6 Jahre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Mädchen</c:v>
                </c:pt>
                <c:pt idx="1">
                  <c:v>Jungen</c:v>
                </c:pt>
                <c:pt idx="2">
                  <c:v>Gesamt</c:v>
                </c:pt>
              </c:strCache>
            </c:strRef>
          </c:cat>
          <c:val>
            <c:numRef>
              <c:f>Tabelle1!$B$2:$B$4</c:f>
              <c:numCache>
                <c:formatCode>0.00%</c:formatCode>
                <c:ptCount val="3"/>
                <c:pt idx="0">
                  <c:v>6.2E-2</c:v>
                </c:pt>
                <c:pt idx="1">
                  <c:v>0.13900000000000001</c:v>
                </c:pt>
                <c:pt idx="2">
                  <c:v>0.10199999999999999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66-42BF-A9ED-2330E8A7496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7-10 Jahre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2754368685112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66-42BF-A9ED-2330E8A74962}"/>
                </c:ext>
              </c:extLst>
            </c:dLbl>
            <c:dLbl>
              <c:idx val="1"/>
              <c:layout>
                <c:manualLayout>
                  <c:x val="1.4697441025071289E-3"/>
                  <c:y val="-1.2754368685112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66-42BF-A9ED-2330E8A74962}"/>
                </c:ext>
              </c:extLst>
            </c:dLbl>
            <c:dLbl>
              <c:idx val="2"/>
              <c:layout>
                <c:manualLayout>
                  <c:x val="-8.818464615042881E-3"/>
                  <c:y val="-6.3771843425562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66-42BF-A9ED-2330E8A749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Mädchen</c:v>
                </c:pt>
                <c:pt idx="1">
                  <c:v>Jungen</c:v>
                </c:pt>
                <c:pt idx="2">
                  <c:v>Gesamt</c:v>
                </c:pt>
              </c:strCache>
            </c:strRef>
          </c:cat>
          <c:val>
            <c:numRef>
              <c:f>Tabelle1!$C$2:$C$4</c:f>
              <c:numCache>
                <c:formatCode>0.00%</c:formatCode>
                <c:ptCount val="3"/>
                <c:pt idx="0">
                  <c:v>0.17899999999999999</c:v>
                </c:pt>
                <c:pt idx="1">
                  <c:v>0.20799999999999999</c:v>
                </c:pt>
                <c:pt idx="2">
                  <c:v>0.193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66-42BF-A9ED-2330E8A74962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11-13 Jahre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944997275056202E-17"/>
                  <c:y val="-2.8697329541503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66-42BF-A9ED-2330E8A749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Mädchen</c:v>
                </c:pt>
                <c:pt idx="1">
                  <c:v>Jungen</c:v>
                </c:pt>
                <c:pt idx="2">
                  <c:v>Gesamt</c:v>
                </c:pt>
              </c:strCache>
            </c:strRef>
          </c:cat>
          <c:val>
            <c:numRef>
              <c:f>Tabelle1!$D$2:$D$4</c:f>
              <c:numCache>
                <c:formatCode>0.00%</c:formatCode>
                <c:ptCount val="3"/>
                <c:pt idx="0">
                  <c:v>0.20799999999999999</c:v>
                </c:pt>
                <c:pt idx="1">
                  <c:v>0.23200000000000001</c:v>
                </c:pt>
                <c:pt idx="2">
                  <c:v>0.221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66-42BF-A9ED-2330E8A74962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14-17 Jahre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B666-42BF-A9ED-2330E8A74962}"/>
              </c:ext>
            </c:extLst>
          </c:dPt>
          <c:dLbls>
            <c:dLbl>
              <c:idx val="2"/>
              <c:layout>
                <c:manualLayout>
                  <c:x val="-1.0777998910022481E-16"/>
                  <c:y val="-1.913155302766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66-42BF-A9ED-2330E8A749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Mädchen</c:v>
                </c:pt>
                <c:pt idx="1">
                  <c:v>Jungen</c:v>
                </c:pt>
                <c:pt idx="2">
                  <c:v>Gesamt</c:v>
                </c:pt>
              </c:strCache>
            </c:strRef>
          </c:cat>
          <c:val>
            <c:numRef>
              <c:f>Tabelle1!$E$2:$E$4</c:f>
              <c:numCache>
                <c:formatCode>0.00%</c:formatCode>
                <c:ptCount val="3"/>
                <c:pt idx="0">
                  <c:v>0.19800000000000001</c:v>
                </c:pt>
                <c:pt idx="1">
                  <c:v>0.161</c:v>
                </c:pt>
                <c:pt idx="2">
                  <c:v>0.17799999999999999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66-42BF-A9ED-2330E8A74962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Gesamt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5.878976410028407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66-42BF-A9ED-2330E8A749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Tabelle1!$A$2:$A$4</c:f>
              <c:strCache>
                <c:ptCount val="3"/>
                <c:pt idx="0">
                  <c:v>Mädchen</c:v>
                </c:pt>
                <c:pt idx="1">
                  <c:v>Jungen</c:v>
                </c:pt>
                <c:pt idx="2">
                  <c:v>Gesamt</c:v>
                </c:pt>
              </c:strCache>
            </c:strRef>
          </c:cat>
          <c:val>
            <c:numRef>
              <c:f>Tabelle1!$F$2:$F$4</c:f>
              <c:numCache>
                <c:formatCode>0.00%</c:formatCode>
                <c:ptCount val="3"/>
                <c:pt idx="0">
                  <c:v>0.16200000000000001</c:v>
                </c:pt>
                <c:pt idx="1">
                  <c:v>0.18099999999999999</c:v>
                </c:pt>
                <c:pt idx="2">
                  <c:v>0.17199999999999999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666-42BF-A9ED-2330E8A74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181120"/>
        <c:axId val="36182656"/>
      </c:barChart>
      <c:catAx>
        <c:axId val="3618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182656"/>
        <c:crosses val="autoZero"/>
        <c:auto val="1"/>
        <c:lblAlgn val="ctr"/>
        <c:lblOffset val="100"/>
        <c:noMultiLvlLbl val="0"/>
      </c:catAx>
      <c:valAx>
        <c:axId val="3618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18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Tahoma" panose="020B0604030504040204" pitchFamily="34" charset="0"/>
              </a:defRPr>
            </a:lvl1pPr>
          </a:lstStyle>
          <a:p>
            <a:fld id="{2AA7C3F0-D691-4F9D-AACA-0A56D413E6D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9051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36D363-ECCD-4D6B-BC4C-99D76D6372EF}" type="slidenum">
              <a:rPr lang="de-DE" altLang="de-DE" sz="1300"/>
              <a:pPr/>
              <a:t>9</a:t>
            </a:fld>
            <a:endParaRPr lang="de-DE" altLang="de-DE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08408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63960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97941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0194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28429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39520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48298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84107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37539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70325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46522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36030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5573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47059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97076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58797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01097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10098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97472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75998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DF67-6A40-45CE-9B8F-6DCA300F331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1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51AD9-87C8-4CCF-9053-9FA9DBB9037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27534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97E92-0F05-46AB-B7F5-46361E7A4A1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916113"/>
            <a:ext cx="4038600" cy="4238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916113"/>
            <a:ext cx="4038600" cy="4238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659D1-780A-4197-8E79-E8E9F7694CF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B91BD-918E-48D6-BFB6-4EA248D05B3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E3D7-F822-4495-8B72-C688EF84566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EEB2A-131E-4494-A4AB-68BC8096391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5" name="Picture 15" descr="UMZ GROSS als 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4450"/>
            <a:ext cx="2655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3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D090D-2AB4-4AE2-9ED9-11E75D00E8E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F3214-9FB1-44AC-83AF-8B18B6067AF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2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D562C-F632-413E-9A4E-0CFC8EACB24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630238"/>
            <a:ext cx="2058988" cy="55245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630238"/>
            <a:ext cx="6029325" cy="55245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4A2B0-305B-4468-B47A-4479FAADC5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UMZ GROSS als 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4450"/>
            <a:ext cx="2655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8FCD8-B65C-46AC-A168-019ACB8D6F9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2/20/2017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A4EFDF6-0C4B-4F09-81D9-3C36ED268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97709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302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68313" y="1916113"/>
            <a:ext cx="8229600" cy="423862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018ED-C288-43C8-B55B-14F20A41B4A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91401" tIns="45701" rIns="91401" bIns="45701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 lIns="91401" tIns="45701" rIns="91401" bIns="4570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 lIns="91401" tIns="45701" rIns="91401" bIns="4570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 lIns="91401" tIns="45701" rIns="91401" bIns="45701"/>
          <a:lstStyle>
            <a:lvl1pPr>
              <a:defRPr/>
            </a:lvl1pPr>
          </a:lstStyle>
          <a:p>
            <a:pPr>
              <a:defRPr/>
            </a:pPr>
            <a:fld id="{EC02E08C-7F6F-413E-9C72-76CB2F994B4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57391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38751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41412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75535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83570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Horz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3" name="Text Box 9"/>
          <p:cNvSpPr txBox="1">
            <a:spLocks noChangeArrowheads="1"/>
          </p:cNvSpPr>
          <p:nvPr userDrawn="1"/>
        </p:nvSpPr>
        <p:spPr bwMode="auto">
          <a:xfrm>
            <a:off x="8172450" y="6643688"/>
            <a:ext cx="9366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800">
                <a:solidFill>
                  <a:srgbClr val="003C76"/>
                </a:solidFill>
                <a:latin typeface="Tahoma" pitchFamily="34" charset="0"/>
              </a:rPr>
              <a:t>Fred Zepp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Horz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Text Box 9"/>
          <p:cNvSpPr txBox="1">
            <a:spLocks noChangeArrowheads="1"/>
          </p:cNvSpPr>
          <p:nvPr userDrawn="1"/>
        </p:nvSpPr>
        <p:spPr bwMode="auto">
          <a:xfrm>
            <a:off x="8172450" y="6643688"/>
            <a:ext cx="9366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sz="800">
                <a:solidFill>
                  <a:srgbClr val="003C76"/>
                </a:solidFill>
              </a:rPr>
              <a:t>Fred Zepp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302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16113"/>
            <a:ext cx="82296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96F83B-FB70-4A5D-B4EE-D0DCA2AA0A2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7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  <p:sldLayoutId id="2147484627" r:id="rId12"/>
    <p:sldLayoutId id="2147484628" r:id="rId13"/>
    <p:sldLayoutId id="2147484629" r:id="rId14"/>
    <p:sldLayoutId id="214748463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image" Target="../media/image4.wm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107503" y="188766"/>
            <a:ext cx="8857109" cy="49675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de-DE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„Gesundheitsförderung und Prävention bei Kindern und Jugendlichen“</a:t>
            </a:r>
          </a:p>
          <a:p>
            <a:pPr>
              <a:lnSpc>
                <a:spcPct val="120000"/>
              </a:lnSpc>
              <a:defRPr/>
            </a:pPr>
            <a:r>
              <a:rPr lang="de-DE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Die Gesundheit von Kindern und Jugendlichen in Deutschland als Grundlage für lebenslange Prävention</a:t>
            </a:r>
            <a:endParaRPr lang="de-DE" sz="4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3995738" y="6026150"/>
            <a:ext cx="812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b="1"/>
              <a:t>F. Zepp</a:t>
            </a:r>
          </a:p>
        </p:txBody>
      </p:sp>
      <p:pic>
        <p:nvPicPr>
          <p:cNvPr id="36868" name="Picture 3" descr="DGKJ_Logo_zentri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56263"/>
            <a:ext cx="18002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UMZ GROSS als 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003925"/>
            <a:ext cx="27368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ng 24"/>
          <p:cNvSpPr/>
          <p:nvPr/>
        </p:nvSpPr>
        <p:spPr>
          <a:xfrm>
            <a:off x="88900" y="0"/>
            <a:ext cx="8973819" cy="6857999"/>
          </a:xfrm>
          <a:prstGeom prst="donut">
            <a:avLst>
              <a:gd name="adj" fmla="val 15254"/>
            </a:avLst>
          </a:prstGeom>
          <a:gradFill flip="none" rotWithShape="1">
            <a:gsLst>
              <a:gs pos="100000">
                <a:sysClr val="window" lastClr="FFFFFF">
                  <a:alpha val="99000"/>
                </a:sysClr>
              </a:gs>
              <a:gs pos="1000">
                <a:srgbClr val="FF0000">
                  <a:alpha val="56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der 3"/>
          <p:cNvSpPr/>
          <p:nvPr/>
        </p:nvSpPr>
        <p:spPr>
          <a:xfrm>
            <a:off x="1508133" y="1399540"/>
            <a:ext cx="6132141" cy="4008120"/>
          </a:xfrm>
          <a:prstGeom prst="flowChartOr">
            <a:avLst/>
          </a:prstGeom>
          <a:solidFill>
            <a:srgbClr val="1F497D"/>
          </a:solidFill>
          <a:ln w="3175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29691" y="657517"/>
            <a:ext cx="994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Alkohol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9598" y="1900952"/>
            <a:ext cx="958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Tabak/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Nikotin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76256" y="4892893"/>
            <a:ext cx="1674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Medikamente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68831" y="1726614"/>
            <a:ext cx="99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illegale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Drogen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0631" y="4330700"/>
            <a:ext cx="1499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Chemikalien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900346" y="5811659"/>
            <a:ext cx="2220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Luftverschmutzung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499992" y="5730656"/>
            <a:ext cx="22944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ionisierende/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elektromagnetische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Strahlung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932040" y="503286"/>
            <a:ext cx="2313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psycho-emotionaler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1" dirty="0">
                <a:solidFill>
                  <a:schemeClr val="tx2"/>
                </a:solidFill>
                <a:latin typeface="Calibri"/>
              </a:rPr>
              <a:t>Stress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03356" y="1682267"/>
            <a:ext cx="74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u="sng" dirty="0">
                <a:solidFill>
                  <a:prstClr val="white"/>
                </a:solidFill>
                <a:latin typeface="Calibri"/>
              </a:rPr>
              <a:t>Lunge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836993" y="1685290"/>
            <a:ext cx="69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u="sng" dirty="0">
                <a:solidFill>
                  <a:prstClr val="white"/>
                </a:solidFill>
                <a:latin typeface="Calibri"/>
              </a:rPr>
              <a:t>Niere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653280" y="3414514"/>
            <a:ext cx="245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u="sng" dirty="0">
                <a:solidFill>
                  <a:prstClr val="white"/>
                </a:solidFill>
                <a:latin typeface="Calibri"/>
              </a:rPr>
              <a:t>Zentrales Nervensystem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528356" y="3406378"/>
            <a:ext cx="98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u="sng" dirty="0">
                <a:solidFill>
                  <a:prstClr val="white"/>
                </a:solidFill>
                <a:latin typeface="Calibri"/>
              </a:rPr>
              <a:t>Plazenta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77920" y="3778150"/>
            <a:ext cx="21823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Entwicklungsverzögerung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Verhaltensauffälligkeiten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Lernschwierigkeiten</a:t>
            </a:r>
          </a:p>
          <a:p>
            <a:pPr marL="360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endParaRPr lang="de-DE" sz="1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Gruppierung 55"/>
          <p:cNvGrpSpPr/>
          <p:nvPr/>
        </p:nvGrpSpPr>
        <p:grpSpPr>
          <a:xfrm>
            <a:off x="1194117" y="1062567"/>
            <a:ext cx="3262407" cy="2267035"/>
            <a:chOff x="1181417" y="1126067"/>
            <a:chExt cx="3262407" cy="2267035"/>
          </a:xfrm>
          <a:effectLst/>
        </p:grpSpPr>
        <p:sp>
          <p:nvSpPr>
            <p:cNvPr id="18" name="Pfeil nach rechts 31"/>
            <p:cNvSpPr/>
            <p:nvPr/>
          </p:nvSpPr>
          <p:spPr>
            <a:xfrm rot="864941">
              <a:off x="1181417" y="2861468"/>
              <a:ext cx="374036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Pfeil nach rechts 32"/>
            <p:cNvSpPr/>
            <p:nvPr/>
          </p:nvSpPr>
          <p:spPr>
            <a:xfrm rot="2432725">
              <a:off x="1611049" y="2071826"/>
              <a:ext cx="374461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Pfeil nach rechts 33"/>
            <p:cNvSpPr/>
            <p:nvPr/>
          </p:nvSpPr>
          <p:spPr>
            <a:xfrm rot="3652233">
              <a:off x="2316170" y="1518050"/>
              <a:ext cx="381622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Pfeil nach rechts 35"/>
            <p:cNvSpPr/>
            <p:nvPr/>
          </p:nvSpPr>
          <p:spPr>
            <a:xfrm rot="4980539">
              <a:off x="3996501" y="1041756"/>
              <a:ext cx="363011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Pfeil nach rechts 36"/>
            <p:cNvSpPr/>
            <p:nvPr/>
          </p:nvSpPr>
          <p:spPr>
            <a:xfrm rot="4486774">
              <a:off x="3123675" y="1192722"/>
              <a:ext cx="371383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uppierung 42"/>
          <p:cNvGrpSpPr/>
          <p:nvPr/>
        </p:nvGrpSpPr>
        <p:grpSpPr>
          <a:xfrm flipV="1">
            <a:off x="1188158" y="3532803"/>
            <a:ext cx="3262407" cy="2278856"/>
            <a:chOff x="1333817" y="1266646"/>
            <a:chExt cx="3262407" cy="2278856"/>
          </a:xfrm>
          <a:effectLst/>
        </p:grpSpPr>
        <p:sp>
          <p:nvSpPr>
            <p:cNvPr id="24" name="Pfeil nach rechts 37"/>
            <p:cNvSpPr/>
            <p:nvPr/>
          </p:nvSpPr>
          <p:spPr>
            <a:xfrm rot="688947">
              <a:off x="1333817" y="3013868"/>
              <a:ext cx="374036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Pfeil nach rechts 38"/>
            <p:cNvSpPr/>
            <p:nvPr/>
          </p:nvSpPr>
          <p:spPr>
            <a:xfrm rot="2612731">
              <a:off x="1756172" y="2221196"/>
              <a:ext cx="382994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Pfeil nach rechts 39"/>
            <p:cNvSpPr/>
            <p:nvPr/>
          </p:nvSpPr>
          <p:spPr>
            <a:xfrm rot="3652233">
              <a:off x="2470090" y="1671343"/>
              <a:ext cx="379578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Pfeil nach rechts 40"/>
            <p:cNvSpPr/>
            <p:nvPr/>
          </p:nvSpPr>
          <p:spPr>
            <a:xfrm rot="5084586">
              <a:off x="4142991" y="1188245"/>
              <a:ext cx="374832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Pfeil nach rechts 41"/>
            <p:cNvSpPr/>
            <p:nvPr/>
          </p:nvSpPr>
          <p:spPr>
            <a:xfrm rot="4486774">
              <a:off x="3275762" y="1344884"/>
              <a:ext cx="371877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uppierung 43"/>
          <p:cNvGrpSpPr/>
          <p:nvPr/>
        </p:nvGrpSpPr>
        <p:grpSpPr>
          <a:xfrm flipH="1" flipV="1">
            <a:off x="4691380" y="3534385"/>
            <a:ext cx="3276427" cy="2277274"/>
            <a:chOff x="1319797" y="1266818"/>
            <a:chExt cx="3276427" cy="2277274"/>
          </a:xfrm>
          <a:effectLst/>
        </p:grpSpPr>
        <p:sp>
          <p:nvSpPr>
            <p:cNvPr id="30" name="Pfeil nach rechts 44"/>
            <p:cNvSpPr/>
            <p:nvPr/>
          </p:nvSpPr>
          <p:spPr>
            <a:xfrm rot="665246">
              <a:off x="1319797" y="3012458"/>
              <a:ext cx="388199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Pfeil nach rechts 45"/>
            <p:cNvSpPr/>
            <p:nvPr/>
          </p:nvSpPr>
          <p:spPr>
            <a:xfrm rot="2432725">
              <a:off x="1754343" y="2220862"/>
              <a:ext cx="384810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Pfeil nach rechts 46"/>
            <p:cNvSpPr/>
            <p:nvPr/>
          </p:nvSpPr>
          <p:spPr>
            <a:xfrm rot="3652233">
              <a:off x="2471305" y="1672056"/>
              <a:ext cx="377944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Pfeil nach rechts 47"/>
            <p:cNvSpPr/>
            <p:nvPr/>
          </p:nvSpPr>
          <p:spPr>
            <a:xfrm rot="4975315">
              <a:off x="4143077" y="1188331"/>
              <a:ext cx="374660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Pfeil nach rechts 48"/>
            <p:cNvSpPr/>
            <p:nvPr/>
          </p:nvSpPr>
          <p:spPr>
            <a:xfrm rot="4486774">
              <a:off x="3280211" y="1348283"/>
              <a:ext cx="364831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uppierung 49"/>
          <p:cNvGrpSpPr/>
          <p:nvPr/>
        </p:nvGrpSpPr>
        <p:grpSpPr>
          <a:xfrm flipH="1">
            <a:off x="4697337" y="1062567"/>
            <a:ext cx="3262408" cy="2267035"/>
            <a:chOff x="1333817" y="1278467"/>
            <a:chExt cx="3262408" cy="2267035"/>
          </a:xfrm>
          <a:effectLst/>
        </p:grpSpPr>
        <p:sp>
          <p:nvSpPr>
            <p:cNvPr id="36" name="Pfeil nach rechts 50"/>
            <p:cNvSpPr/>
            <p:nvPr/>
          </p:nvSpPr>
          <p:spPr>
            <a:xfrm rot="688947">
              <a:off x="1333817" y="3013868"/>
              <a:ext cx="374036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feil nach rechts 51"/>
            <p:cNvSpPr/>
            <p:nvPr/>
          </p:nvSpPr>
          <p:spPr>
            <a:xfrm rot="2432725">
              <a:off x="1761553" y="2223525"/>
              <a:ext cx="376617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feil nach rechts 52"/>
            <p:cNvSpPr/>
            <p:nvPr/>
          </p:nvSpPr>
          <p:spPr>
            <a:xfrm rot="3652233">
              <a:off x="2472138" y="1672546"/>
              <a:ext cx="376823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feil nach rechts 53"/>
            <p:cNvSpPr/>
            <p:nvPr/>
          </p:nvSpPr>
          <p:spPr>
            <a:xfrm rot="5149194">
              <a:off x="4148902" y="1194156"/>
              <a:ext cx="363011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Pfeil nach rechts 54"/>
            <p:cNvSpPr/>
            <p:nvPr/>
          </p:nvSpPr>
          <p:spPr>
            <a:xfrm rot="4486774">
              <a:off x="3273499" y="1343154"/>
              <a:ext cx="375463" cy="531634"/>
            </a:xfrm>
            <a:prstGeom prst="rightArrow">
              <a:avLst/>
            </a:prstGeom>
            <a:solidFill>
              <a:srgbClr val="FF6C75"/>
            </a:solidFill>
            <a:ln w="9525" cap="flat" cmpd="sng" algn="ctr">
              <a:solidFill>
                <a:srgbClr val="FF6C7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2147409" y="2138209"/>
            <a:ext cx="237379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Gestörte </a:t>
            </a:r>
            <a:r>
              <a:rPr lang="de-DE" sz="1400" dirty="0" err="1">
                <a:solidFill>
                  <a:prstClr val="white"/>
                </a:solidFill>
                <a:latin typeface="Calibri"/>
              </a:rPr>
              <a:t>Surfactantbildung</a:t>
            </a:r>
            <a:endParaRPr lang="de-DE" sz="1400" dirty="0">
              <a:solidFill>
                <a:prstClr val="white"/>
              </a:solidFill>
              <a:latin typeface="Calibri"/>
            </a:endParaRP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 err="1">
                <a:solidFill>
                  <a:prstClr val="white"/>
                </a:solidFill>
                <a:latin typeface="Calibri"/>
              </a:rPr>
              <a:t>Immunolog</a:t>
            </a:r>
            <a:r>
              <a:rPr lang="de-DE" sz="1400" dirty="0">
                <a:solidFill>
                  <a:prstClr val="white"/>
                </a:solidFill>
                <a:latin typeface="Calibri"/>
              </a:rPr>
              <a:t>. Veränderungen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Obstruktive Veränderungen</a:t>
            </a:r>
          </a:p>
          <a:p>
            <a:pPr marL="360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(„Asthma“)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 err="1">
                <a:solidFill>
                  <a:prstClr val="white"/>
                </a:solidFill>
                <a:latin typeface="Calibri"/>
              </a:rPr>
              <a:t>Atopische</a:t>
            </a:r>
            <a:r>
              <a:rPr lang="de-DE" sz="1400" dirty="0">
                <a:solidFill>
                  <a:prstClr val="white"/>
                </a:solidFill>
                <a:latin typeface="Calibri"/>
              </a:rPr>
              <a:t> Erkrankungen</a:t>
            </a:r>
          </a:p>
          <a:p>
            <a:pPr marL="360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endParaRPr lang="de-DE" sz="1400" dirty="0">
              <a:solidFill>
                <a:prstClr val="white"/>
              </a:solidFill>
              <a:latin typeface="Calibri"/>
            </a:endParaRPr>
          </a:p>
          <a:p>
            <a:pPr marL="360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endParaRPr lang="de-DE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972935" y="3539234"/>
            <a:ext cx="3282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endParaRPr lang="de-DE" sz="1400" dirty="0">
              <a:solidFill>
                <a:prstClr val="white"/>
              </a:solidFill>
              <a:latin typeface="Calibri"/>
            </a:endParaRP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Gestörte Proliferation/Apoptose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Gestörte </a:t>
            </a:r>
            <a:r>
              <a:rPr lang="de-DE" sz="1400" dirty="0" err="1">
                <a:solidFill>
                  <a:prstClr val="white"/>
                </a:solidFill>
                <a:latin typeface="Calibri"/>
              </a:rPr>
              <a:t>Vaskularisierung</a:t>
            </a:r>
            <a:endParaRPr lang="de-DE" sz="1400" dirty="0">
              <a:solidFill>
                <a:prstClr val="white"/>
              </a:solidFill>
              <a:latin typeface="Calibri"/>
            </a:endParaRP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Endokrine Dysfunktion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Gestörter Stofftransport</a:t>
            </a:r>
          </a:p>
          <a:p>
            <a:pPr marL="36000" algn="r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endParaRPr lang="de-DE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563627" y="2129930"/>
            <a:ext cx="2552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Vermindertes Nierenvolumen/</a:t>
            </a:r>
          </a:p>
          <a:p>
            <a:pPr marL="360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r>
              <a:rPr lang="de-DE" sz="1400" dirty="0" err="1">
                <a:solidFill>
                  <a:prstClr val="white"/>
                </a:solidFill>
                <a:latin typeface="Calibri"/>
              </a:rPr>
              <a:t>Nephrondefizit</a:t>
            </a:r>
            <a:endParaRPr lang="de-DE" sz="1400" dirty="0">
              <a:solidFill>
                <a:prstClr val="white"/>
              </a:solidFill>
              <a:latin typeface="Calibri"/>
            </a:endParaRP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Tubuläre Dysfunktion 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Art. Hypertonie</a:t>
            </a:r>
          </a:p>
          <a:p>
            <a:pPr marL="140400" indent="-1044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</a:pPr>
            <a:r>
              <a:rPr lang="de-DE" sz="1400" dirty="0">
                <a:solidFill>
                  <a:prstClr val="white"/>
                </a:solidFill>
                <a:latin typeface="Calibri"/>
              </a:rPr>
              <a:t>Vorzeitige </a:t>
            </a:r>
            <a:r>
              <a:rPr lang="de-DE" sz="1400" dirty="0" err="1">
                <a:solidFill>
                  <a:prstClr val="white"/>
                </a:solidFill>
                <a:latin typeface="Calibri"/>
              </a:rPr>
              <a:t>Fibrose</a:t>
            </a:r>
            <a:endParaRPr lang="de-DE" sz="1400" dirty="0">
              <a:solidFill>
                <a:prstClr val="white"/>
              </a:solidFill>
              <a:latin typeface="Calibri"/>
            </a:endParaRPr>
          </a:p>
          <a:p>
            <a:pPr marL="36000" algn="l" defTabSz="457200" eaLnBrk="1" fontAlgn="auto" hangingPunct="1">
              <a:spcBef>
                <a:spcPts val="0"/>
              </a:spcBef>
              <a:spcAft>
                <a:spcPts val="0"/>
              </a:spcAft>
              <a:buSzPct val="80000"/>
            </a:pPr>
            <a:endParaRPr lang="de-DE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366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1774825"/>
            <a:ext cx="31369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 descr="3DGesi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r="23874" b="12199"/>
          <a:stretch>
            <a:fillRect/>
          </a:stretch>
        </p:blipFill>
        <p:spPr bwMode="auto">
          <a:xfrm>
            <a:off x="395288" y="3789363"/>
            <a:ext cx="1563687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G-lowIma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030413"/>
            <a:ext cx="28638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0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88913"/>
            <a:ext cx="25923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-Rom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5888"/>
            <a:ext cx="2474913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irkel%20032%20(Medium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4"/>
          <a:stretch>
            <a:fillRect/>
          </a:stretch>
        </p:blipFill>
        <p:spPr bwMode="auto">
          <a:xfrm>
            <a:off x="3860800" y="3716338"/>
            <a:ext cx="26685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00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227388"/>
            <a:ext cx="219551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5" descr="Embry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76700"/>
            <a:ext cx="1917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34975"/>
            <a:ext cx="18002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 descr="FG-lowIm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2" y="2173660"/>
            <a:ext cx="28638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 descr="PICT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913"/>
            <a:ext cx="25923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Embry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0" y="4076700"/>
            <a:ext cx="19177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feld 2"/>
          <p:cNvSpPr txBox="1">
            <a:spLocks noChangeArrowheads="1"/>
          </p:cNvSpPr>
          <p:nvPr/>
        </p:nvSpPr>
        <p:spPr bwMode="auto">
          <a:xfrm>
            <a:off x="3476054" y="199897"/>
            <a:ext cx="5632450" cy="646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800" b="1" dirty="0">
                <a:solidFill>
                  <a:srgbClr val="DAEDEF"/>
                </a:solidFill>
              </a:rPr>
              <a:t>Prävention im Kindes- und Jugendalter</a:t>
            </a:r>
          </a:p>
          <a:p>
            <a:r>
              <a:rPr lang="de-DE" altLang="de-DE" sz="2800" b="1" dirty="0">
                <a:solidFill>
                  <a:srgbClr val="DAEDEF"/>
                </a:solidFill>
              </a:rPr>
              <a:t>„</a:t>
            </a:r>
            <a:r>
              <a:rPr lang="de-DE" altLang="de-DE" sz="2800" b="1" dirty="0" err="1">
                <a:solidFill>
                  <a:srgbClr val="DAEDEF"/>
                </a:solidFill>
              </a:rPr>
              <a:t>Window</a:t>
            </a:r>
            <a:r>
              <a:rPr lang="de-DE" altLang="de-DE" sz="2800" b="1" dirty="0">
                <a:solidFill>
                  <a:srgbClr val="DAEDEF"/>
                </a:solidFill>
              </a:rPr>
              <a:t> </a:t>
            </a:r>
            <a:r>
              <a:rPr lang="de-DE" altLang="de-DE" sz="2800" b="1" dirty="0" err="1">
                <a:solidFill>
                  <a:srgbClr val="DAEDEF"/>
                </a:solidFill>
              </a:rPr>
              <a:t>of</a:t>
            </a:r>
            <a:r>
              <a:rPr lang="de-DE" altLang="de-DE" sz="2800" b="1" dirty="0">
                <a:solidFill>
                  <a:srgbClr val="DAEDEF"/>
                </a:solidFill>
              </a:rPr>
              <a:t> </a:t>
            </a:r>
            <a:r>
              <a:rPr lang="de-DE" altLang="de-DE" sz="2800" b="1" dirty="0" err="1">
                <a:solidFill>
                  <a:srgbClr val="DAEDEF"/>
                </a:solidFill>
              </a:rPr>
              <a:t>Opportunity</a:t>
            </a:r>
            <a:r>
              <a:rPr lang="de-DE" altLang="de-DE" sz="2800" b="1" dirty="0">
                <a:solidFill>
                  <a:srgbClr val="DAEDEF"/>
                </a:solidFill>
              </a:rPr>
              <a:t>“</a:t>
            </a:r>
          </a:p>
          <a:p>
            <a:pPr algn="l"/>
            <a:endParaRPr lang="de-DE" altLang="de-DE" sz="2000" dirty="0">
              <a:solidFill>
                <a:srgbClr val="DAEDEF"/>
              </a:solidFill>
            </a:endParaRPr>
          </a:p>
          <a:p>
            <a:pPr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DAEDEF"/>
                </a:solidFill>
              </a:rPr>
              <a:t>Prävention im Kindes- und Jugendalter umfasst u.a. Früherkennung, Umwelt, Lebensführung, Risikoverhalten und sozioökonomischen Status</a:t>
            </a:r>
          </a:p>
          <a:p>
            <a:pPr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DAEDEF"/>
                </a:solidFill>
              </a:rPr>
              <a:t>Prävention chronischer Krankheiten  des Erwachsenenalters wird durch Intervention in der </a:t>
            </a:r>
            <a:r>
              <a:rPr lang="de-DE" altLang="de-DE" sz="2400" dirty="0" err="1">
                <a:solidFill>
                  <a:srgbClr val="DAEDEF"/>
                </a:solidFill>
              </a:rPr>
              <a:t>Pränatalzeit</a:t>
            </a:r>
            <a:r>
              <a:rPr lang="de-DE" altLang="de-DE" sz="2400" dirty="0">
                <a:solidFill>
                  <a:srgbClr val="DAEDEF"/>
                </a:solidFill>
              </a:rPr>
              <a:t> und frühen Kindheit möglich.</a:t>
            </a:r>
          </a:p>
          <a:p>
            <a:pPr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DAEDEF"/>
                </a:solidFill>
              </a:rPr>
              <a:t>Genetische Prädisposition und epigenetische Prozesse eröffnen primärpräventive Interventionsmodelle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467544" y="1092353"/>
          <a:ext cx="8352928" cy="564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4" name="SPW 12.0 Graph" r:id="rId3" imgW="5507280" imgH="3962880" progId="SigmaPlotGraphicObject.11">
                  <p:embed/>
                </p:oleObj>
              </mc:Choice>
              <mc:Fallback>
                <p:oleObj name="SPW 12.0 Graph" r:id="rId3" imgW="5507280" imgH="3962880" progId="SigmaPlotGraphicObject.11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092353"/>
                        <a:ext cx="8352928" cy="564901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6300192" y="6343871"/>
            <a:ext cx="215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(Quelle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StBA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2017)</a:t>
            </a: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1043608" y="4077072"/>
            <a:ext cx="1295400" cy="1584325"/>
          </a:xfrm>
          <a:prstGeom prst="ellipse">
            <a:avLst/>
          </a:prstGeom>
          <a:solidFill>
            <a:srgbClr val="CCFFCC">
              <a:alpha val="20000"/>
            </a:srgbClr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pic>
        <p:nvPicPr>
          <p:cNvPr id="9" name="Picture 2" descr="gdma16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3" y="2797770"/>
            <a:ext cx="2349529" cy="178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0"/>
          <a:stretch>
            <a:fillRect/>
          </a:stretch>
        </p:blipFill>
        <p:spPr bwMode="auto">
          <a:xfrm>
            <a:off x="7065545" y="2801948"/>
            <a:ext cx="1989140" cy="17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gdma277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7" y="722780"/>
            <a:ext cx="2455367" cy="204463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080939"/>
              </p:ext>
            </p:extLst>
          </p:nvPr>
        </p:nvGraphicFramePr>
        <p:xfrm>
          <a:off x="7874740" y="722780"/>
          <a:ext cx="1161756" cy="2058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5" name="Bitmap" r:id="rId8" imgW="3619334" imgH="5700000" progId="PBrush">
                  <p:embed/>
                </p:oleObj>
              </mc:Choice>
              <mc:Fallback>
                <p:oleObj name="Bitmap" r:id="rId8" imgW="3619334" imgH="5700000" progId="PBrush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740" y="722780"/>
                        <a:ext cx="1161756" cy="2058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gdma27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56" y="4655509"/>
            <a:ext cx="3085728" cy="214374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467544" y="119534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Altersbezogene Lebenserwartung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1901 vs. 2012</a:t>
            </a:r>
          </a:p>
        </p:txBody>
      </p:sp>
      <p:pic>
        <p:nvPicPr>
          <p:cNvPr id="15" name="Picture 2" descr="DSCN00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 bwMode="auto">
          <a:xfrm>
            <a:off x="6156176" y="4655509"/>
            <a:ext cx="2858323" cy="214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r Verbinder 15"/>
          <p:cNvCxnSpPr>
            <a:cxnSpLocks/>
          </p:cNvCxnSpPr>
          <p:nvPr/>
        </p:nvCxnSpPr>
        <p:spPr>
          <a:xfrm>
            <a:off x="1709530" y="5196177"/>
            <a:ext cx="7952" cy="7394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4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2318445" y="188640"/>
            <a:ext cx="6574036" cy="1143000"/>
          </a:xfrm>
          <a:prstGeom prst="rect">
            <a:avLst/>
          </a:prstGeom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tabLst>
                <a:tab pos="3498850" algn="l"/>
              </a:tabLst>
            </a:pPr>
            <a:r>
              <a:rPr lang="de-DE" sz="2800" b="1" kern="0" dirty="0" err="1">
                <a:solidFill>
                  <a:schemeClr val="accent2">
                    <a:lumMod val="50000"/>
                  </a:schemeClr>
                </a:solidFill>
              </a:rPr>
              <a:t>KiGGS</a:t>
            </a:r>
            <a:r>
              <a:rPr lang="de-DE" sz="2800" b="1" kern="0" dirty="0">
                <a:solidFill>
                  <a:schemeClr val="accent2">
                    <a:lumMod val="50000"/>
                  </a:schemeClr>
                </a:solidFill>
              </a:rPr>
              <a:t>-Basis: </a:t>
            </a:r>
            <a:r>
              <a:rPr lang="de-DE" sz="2800" b="1" kern="0" dirty="0" smtClean="0">
                <a:solidFill>
                  <a:schemeClr val="accent2">
                    <a:lumMod val="50000"/>
                  </a:schemeClr>
                </a:solidFill>
              </a:rPr>
              <a:t>	2006 </a:t>
            </a:r>
            <a:r>
              <a:rPr lang="de-DE" sz="2800" b="1" kern="0" dirty="0">
                <a:solidFill>
                  <a:schemeClr val="accent2">
                    <a:lumMod val="50000"/>
                  </a:schemeClr>
                </a:solidFill>
              </a:rPr>
              <a:t>- 2009</a:t>
            </a:r>
            <a:br>
              <a:rPr lang="de-DE" sz="2800" b="1" kern="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sz="2800" b="1" kern="0" dirty="0" smtClean="0">
                <a:solidFill>
                  <a:schemeClr val="accent2">
                    <a:lumMod val="50000"/>
                  </a:schemeClr>
                </a:solidFill>
              </a:rPr>
              <a:t>KIGGS-Welle </a:t>
            </a:r>
            <a:r>
              <a:rPr lang="de-DE" sz="2800" b="1" kern="0" dirty="0">
                <a:solidFill>
                  <a:schemeClr val="accent2">
                    <a:lumMod val="50000"/>
                  </a:schemeClr>
                </a:solidFill>
              </a:rPr>
              <a:t>1:	2009 - 2012</a:t>
            </a:r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203348" y="1403648"/>
            <a:ext cx="8833148" cy="5337720"/>
          </a:xfrm>
          <a:prstGeom prst="rect">
            <a:avLst/>
          </a:prstGeom>
        </p:spPr>
        <p:txBody>
          <a:bodyPr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200" kern="0" dirty="0"/>
              <a:t>Nach Einschätzung der Eltern weisen </a:t>
            </a:r>
            <a:r>
              <a:rPr lang="de-DE" sz="2200" b="1" kern="0" dirty="0">
                <a:solidFill>
                  <a:schemeClr val="accent2"/>
                </a:solidFill>
              </a:rPr>
              <a:t>94 %</a:t>
            </a:r>
            <a:r>
              <a:rPr lang="de-DE" sz="2200" kern="0" dirty="0"/>
              <a:t> der Kinder und Jugendlichen einen </a:t>
            </a:r>
            <a:r>
              <a:rPr lang="de-DE" sz="2200" b="1" kern="0" dirty="0">
                <a:solidFill>
                  <a:schemeClr val="accent2"/>
                </a:solidFill>
              </a:rPr>
              <a:t>sehr guten bzw. guten allgemeinen Gesundheitszustand </a:t>
            </a:r>
            <a:r>
              <a:rPr lang="de-DE" sz="2200" kern="0" dirty="0"/>
              <a:t>auf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200" kern="0" dirty="0"/>
              <a:t>Die gesundheitsbezogene </a:t>
            </a:r>
            <a:r>
              <a:rPr lang="de-DE" sz="2200" b="1" kern="0" dirty="0">
                <a:solidFill>
                  <a:schemeClr val="accent2"/>
                </a:solidFill>
              </a:rPr>
              <a:t>Lebensqualität </a:t>
            </a:r>
            <a:r>
              <a:rPr lang="de-DE" sz="2200" kern="0" dirty="0"/>
              <a:t>wird </a:t>
            </a:r>
            <a:r>
              <a:rPr lang="de-DE" sz="2200" b="1" kern="0" dirty="0">
                <a:solidFill>
                  <a:schemeClr val="accent2"/>
                </a:solidFill>
              </a:rPr>
              <a:t>positiv</a:t>
            </a:r>
            <a:r>
              <a:rPr lang="de-DE" sz="2200" kern="0" dirty="0"/>
              <a:t> bewertet.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200" kern="0" dirty="0"/>
              <a:t>Der </a:t>
            </a:r>
            <a:r>
              <a:rPr lang="de-DE" sz="2200" b="1" kern="0" dirty="0">
                <a:solidFill>
                  <a:schemeClr val="accent2"/>
                </a:solidFill>
              </a:rPr>
              <a:t>sozioökonomische Status der Familien </a:t>
            </a:r>
            <a:r>
              <a:rPr lang="de-DE" sz="2200" kern="0" dirty="0"/>
              <a:t>hat Einfluss auf den Gesundheitszustand.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200" kern="0" dirty="0"/>
              <a:t>Das </a:t>
            </a:r>
            <a:r>
              <a:rPr lang="de-DE" sz="2200" b="1" kern="0" dirty="0">
                <a:solidFill>
                  <a:schemeClr val="accent2"/>
                </a:solidFill>
              </a:rPr>
              <a:t>Risiko für einen schlechten allgemeinen Gesundheits-zustand </a:t>
            </a:r>
            <a:r>
              <a:rPr lang="de-DE" sz="2200" kern="0" dirty="0"/>
              <a:t>ist bei Jungen und Mädchen mit </a:t>
            </a:r>
            <a:r>
              <a:rPr lang="de-DE" sz="2200" b="1" kern="0" dirty="0">
                <a:solidFill>
                  <a:schemeClr val="accent2"/>
                </a:solidFill>
              </a:rPr>
              <a:t>niedrigem sozio-ökonomischen Status </a:t>
            </a:r>
            <a:r>
              <a:rPr lang="de-DE" sz="2200" kern="0" dirty="0"/>
              <a:t>um das </a:t>
            </a:r>
            <a:r>
              <a:rPr lang="de-DE" sz="2200" b="1" kern="0" dirty="0">
                <a:solidFill>
                  <a:schemeClr val="accent2"/>
                </a:solidFill>
              </a:rPr>
              <a:t>3,4- bzw. 3,7-Fache erhöht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200" kern="0" dirty="0"/>
              <a:t>Etwa </a:t>
            </a:r>
            <a:r>
              <a:rPr lang="de-DE" sz="2200" b="1" kern="0" dirty="0">
                <a:solidFill>
                  <a:schemeClr val="accent2"/>
                </a:solidFill>
              </a:rPr>
              <a:t>16 %</a:t>
            </a:r>
            <a:r>
              <a:rPr lang="de-DE" sz="2200" kern="0" dirty="0"/>
              <a:t> der Kinder und Jugendlichen haben (nach Angaben der Eltern) ein </a:t>
            </a:r>
            <a:r>
              <a:rPr lang="de-DE" sz="2200" b="1" kern="0" dirty="0">
                <a:solidFill>
                  <a:schemeClr val="accent2"/>
                </a:solidFill>
              </a:rPr>
              <a:t>chronisches Gesundheitsproblem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200" kern="0" dirty="0"/>
              <a:t>Nur etwa </a:t>
            </a:r>
            <a:r>
              <a:rPr lang="de-DE" sz="2200" b="1" kern="0" dirty="0">
                <a:solidFill>
                  <a:schemeClr val="accent2"/>
                </a:solidFill>
              </a:rPr>
              <a:t>jedes Fünfte dieser Kinder </a:t>
            </a:r>
            <a:r>
              <a:rPr lang="de-DE" sz="2200" kern="0" dirty="0"/>
              <a:t>(3,2 % der 0- bis 17-Jährigen) ist dabei </a:t>
            </a:r>
            <a:r>
              <a:rPr lang="de-DE" sz="2200" b="1" kern="0" dirty="0">
                <a:solidFill>
                  <a:schemeClr val="accent2"/>
                </a:solidFill>
              </a:rPr>
              <a:t>krankheitsbedingt eingeschränkt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06692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9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27759960"/>
              </p:ext>
            </p:extLst>
          </p:nvPr>
        </p:nvGraphicFramePr>
        <p:xfrm>
          <a:off x="219622" y="1401012"/>
          <a:ext cx="4325320" cy="4251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hteck 7"/>
          <p:cNvSpPr/>
          <p:nvPr/>
        </p:nvSpPr>
        <p:spPr>
          <a:xfrm>
            <a:off x="251520" y="6074712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Quelle: H. Neuhauser, C.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Poethko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-Müller: 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KiGGS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Study Group: Chronische Erkrankungen und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impfpräventable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Infek-tionserkrankungen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bei Kindern und Jugendlichen in Deutschland. Ergebnisse der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KiGGS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-Studie – Erste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Folgebefragung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KiGGS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Welle 1).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Bundesgesundheitsbl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2014 · 57:779–788</a:t>
            </a:r>
          </a:p>
        </p:txBody>
      </p:sp>
      <p:sp>
        <p:nvSpPr>
          <p:cNvPr id="9" name="Rechteck 8"/>
          <p:cNvSpPr/>
          <p:nvPr/>
        </p:nvSpPr>
        <p:spPr>
          <a:xfrm>
            <a:off x="4840" y="13240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Chronische </a:t>
            </a:r>
            <a:r>
              <a:rPr lang="de-DE" sz="32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Erkrankungen – Verhaltensmuster</a:t>
            </a:r>
            <a:br>
              <a:rPr lang="de-DE" sz="32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Kindern </a:t>
            </a:r>
            <a:r>
              <a:rPr lang="de-DE" sz="32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Jugendlichen </a:t>
            </a:r>
            <a:r>
              <a:rPr lang="de-DE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Deutschland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1491603468"/>
              </p:ext>
            </p:extLst>
          </p:nvPr>
        </p:nvGraphicFramePr>
        <p:xfrm>
          <a:off x="4612110" y="1401012"/>
          <a:ext cx="4392488" cy="454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365726" y="148478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%</a:t>
            </a:r>
            <a:endParaRPr lang="de-DE" sz="18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4572000" y="148478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%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847416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/>
          <p:cNvSpPr/>
          <p:nvPr/>
        </p:nvSpPr>
        <p:spPr>
          <a:xfrm>
            <a:off x="3478171" y="3464859"/>
            <a:ext cx="2043642" cy="20030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87824" y="737409"/>
            <a:ext cx="3024336" cy="1323439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anchor="ctr" anchorCtr="1">
            <a:spAutoFit/>
          </a:bodyPr>
          <a:lstStyle/>
          <a:p>
            <a:pPr>
              <a:defRPr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Körperliche Gesundheit:</a:t>
            </a:r>
          </a:p>
          <a:p>
            <a:pPr>
              <a:tabLst>
                <a:tab pos="180975" algn="l"/>
              </a:tabLst>
              <a:defRPr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	Akute Erkrankung</a:t>
            </a:r>
          </a:p>
          <a:p>
            <a:pPr>
              <a:tabLst>
                <a:tab pos="180975" algn="l"/>
              </a:tabLst>
              <a:defRPr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	Chronische Leiden</a:t>
            </a:r>
          </a:p>
          <a:p>
            <a:pPr>
              <a:tabLst>
                <a:tab pos="180975" algn="l"/>
              </a:tabLst>
              <a:defRPr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Somatisierungsstörung</a:t>
            </a:r>
            <a:endParaRPr lang="de-D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276" name="Gewinkelte Verbindung 9"/>
          <p:cNvCxnSpPr>
            <a:cxnSpLocks noChangeShapeType="1"/>
            <a:stCxn id="7" idx="2"/>
            <a:endCxn id="4" idx="2"/>
          </p:cNvCxnSpPr>
          <p:nvPr/>
        </p:nvCxnSpPr>
        <p:spPr bwMode="auto">
          <a:xfrm rot="16200000" flipH="1">
            <a:off x="4522469" y="3446001"/>
            <a:ext cx="16796" cy="5950259"/>
          </a:xfrm>
          <a:prstGeom prst="bentConnector3">
            <a:avLst>
              <a:gd name="adj1" fmla="val 1461038"/>
            </a:avLst>
          </a:prstGeom>
          <a:noFill/>
          <a:ln w="31750" algn="ctr">
            <a:solidFill>
              <a:srgbClr val="2D2D8A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7" name="Textfeld 12"/>
          <p:cNvSpPr txBox="1">
            <a:spLocks noChangeArrowheads="1"/>
          </p:cNvSpPr>
          <p:nvPr/>
        </p:nvSpPr>
        <p:spPr bwMode="auto">
          <a:xfrm>
            <a:off x="3491880" y="3843045"/>
            <a:ext cx="19329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RISIKO-</a:t>
            </a:r>
          </a:p>
          <a:p>
            <a:r>
              <a:rPr lang="de-DE" altLang="de-DE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VERHALTEN</a:t>
            </a:r>
          </a:p>
        </p:txBody>
      </p:sp>
      <p:cxnSp>
        <p:nvCxnSpPr>
          <p:cNvPr id="16" name="Gewinkelte Verbindung 15"/>
          <p:cNvCxnSpPr>
            <a:cxnSpLocks/>
            <a:stCxn id="7" idx="3"/>
            <a:endCxn id="14" idx="3"/>
          </p:cNvCxnSpPr>
          <p:nvPr/>
        </p:nvCxnSpPr>
        <p:spPr>
          <a:xfrm flipV="1">
            <a:off x="2859955" y="5174584"/>
            <a:ext cx="917500" cy="776484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79" name="Gewinkelte Verbindung 18"/>
          <p:cNvCxnSpPr>
            <a:cxnSpLocks noChangeShapeType="1"/>
            <a:stCxn id="6" idx="0"/>
            <a:endCxn id="2" idx="3"/>
          </p:cNvCxnSpPr>
          <p:nvPr/>
        </p:nvCxnSpPr>
        <p:spPr bwMode="auto">
          <a:xfrm rot="16200000" flipV="1">
            <a:off x="6508068" y="903222"/>
            <a:ext cx="502023" cy="1493837"/>
          </a:xfrm>
          <a:prstGeom prst="curvedConnector2">
            <a:avLst/>
          </a:prstGeom>
          <a:noFill/>
          <a:ln w="31750" cap="sq" algn="ctr">
            <a:solidFill>
              <a:srgbClr val="2D2D8A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0" name="Gewinkelte Verbindung 18"/>
          <p:cNvCxnSpPr>
            <a:cxnSpLocks noChangeShapeType="1"/>
            <a:stCxn id="9" idx="0"/>
            <a:endCxn id="2" idx="1"/>
          </p:cNvCxnSpPr>
          <p:nvPr/>
        </p:nvCxnSpPr>
        <p:spPr bwMode="auto">
          <a:xfrm rot="5400000" flipH="1" flipV="1">
            <a:off x="2059822" y="895045"/>
            <a:ext cx="423918" cy="1432086"/>
          </a:xfrm>
          <a:prstGeom prst="curvedConnector2">
            <a:avLst/>
          </a:prstGeom>
          <a:noFill/>
          <a:ln w="31750" cap="sq" algn="ctr">
            <a:solidFill>
              <a:srgbClr val="2D2D8A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Gewinkelte Verbindung 15"/>
          <p:cNvCxnSpPr>
            <a:cxnSpLocks/>
            <a:stCxn id="14" idx="7"/>
            <a:endCxn id="6" idx="1"/>
          </p:cNvCxnSpPr>
          <p:nvPr/>
        </p:nvCxnSpPr>
        <p:spPr>
          <a:xfrm flipV="1">
            <a:off x="5222529" y="2916815"/>
            <a:ext cx="861639" cy="841387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winkelte Verbindung 15"/>
          <p:cNvCxnSpPr>
            <a:cxnSpLocks/>
            <a:stCxn id="9" idx="3"/>
            <a:endCxn id="14" idx="1"/>
          </p:cNvCxnSpPr>
          <p:nvPr/>
        </p:nvCxnSpPr>
        <p:spPr>
          <a:xfrm>
            <a:off x="2859955" y="2700210"/>
            <a:ext cx="917500" cy="1057992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winkelte Verbindung 15"/>
          <p:cNvCxnSpPr>
            <a:cxnSpLocks/>
            <a:stCxn id="8" idx="3"/>
            <a:endCxn id="14" idx="2"/>
          </p:cNvCxnSpPr>
          <p:nvPr/>
        </p:nvCxnSpPr>
        <p:spPr>
          <a:xfrm flipV="1">
            <a:off x="2859955" y="4466393"/>
            <a:ext cx="618216" cy="24143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winkelte Verbindung 15"/>
          <p:cNvCxnSpPr>
            <a:cxnSpLocks/>
            <a:stCxn id="8" idx="0"/>
            <a:endCxn id="9" idx="2"/>
          </p:cNvCxnSpPr>
          <p:nvPr/>
        </p:nvCxnSpPr>
        <p:spPr>
          <a:xfrm flipV="1">
            <a:off x="1555738" y="3577373"/>
            <a:ext cx="0" cy="174499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winkelte Verbindung 15"/>
          <p:cNvCxnSpPr>
            <a:cxnSpLocks/>
            <a:stCxn id="4" idx="1"/>
            <a:endCxn id="14" idx="5"/>
          </p:cNvCxnSpPr>
          <p:nvPr/>
        </p:nvCxnSpPr>
        <p:spPr>
          <a:xfrm flipH="1" flipV="1">
            <a:off x="5222529" y="5174584"/>
            <a:ext cx="861639" cy="654781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winkelte Verbindung 15"/>
          <p:cNvCxnSpPr>
            <a:cxnSpLocks/>
            <a:stCxn id="5" idx="1"/>
            <a:endCxn id="14" idx="6"/>
          </p:cNvCxnSpPr>
          <p:nvPr/>
        </p:nvCxnSpPr>
        <p:spPr>
          <a:xfrm flipH="1" flipV="1">
            <a:off x="5521813" y="4466393"/>
            <a:ext cx="562355" cy="77861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winkelte Verbindung 15"/>
          <p:cNvCxnSpPr>
            <a:cxnSpLocks/>
            <a:stCxn id="7" idx="0"/>
            <a:endCxn id="8" idx="2"/>
          </p:cNvCxnSpPr>
          <p:nvPr/>
        </p:nvCxnSpPr>
        <p:spPr>
          <a:xfrm flipV="1">
            <a:off x="1555738" y="5229200"/>
            <a:ext cx="0" cy="260203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winkelte Verbindung 15"/>
          <p:cNvCxnSpPr>
            <a:cxnSpLocks/>
            <a:stCxn id="4" idx="0"/>
            <a:endCxn id="5" idx="2"/>
          </p:cNvCxnSpPr>
          <p:nvPr/>
        </p:nvCxnSpPr>
        <p:spPr>
          <a:xfrm flipV="1">
            <a:off x="7505997" y="4867419"/>
            <a:ext cx="0" cy="361781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winkelte Verbindung 15"/>
          <p:cNvCxnSpPr>
            <a:cxnSpLocks/>
            <a:stCxn id="5" idx="0"/>
            <a:endCxn id="6" idx="2"/>
          </p:cNvCxnSpPr>
          <p:nvPr/>
        </p:nvCxnSpPr>
        <p:spPr>
          <a:xfrm flipV="1">
            <a:off x="7505997" y="3932477"/>
            <a:ext cx="0" cy="288611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winkelte Verbindung 15"/>
          <p:cNvCxnSpPr>
            <a:cxnSpLocks/>
            <a:stCxn id="14" idx="0"/>
            <a:endCxn id="2" idx="2"/>
          </p:cNvCxnSpPr>
          <p:nvPr/>
        </p:nvCxnSpPr>
        <p:spPr>
          <a:xfrm flipV="1">
            <a:off x="4499992" y="2060848"/>
            <a:ext cx="0" cy="1404011"/>
          </a:xfrm>
          <a:prstGeom prst="straightConnector1">
            <a:avLst/>
          </a:prstGeom>
          <a:ln w="31750" cap="sq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91" name="Textfeld 64"/>
          <p:cNvSpPr txBox="1">
            <a:spLocks noChangeArrowheads="1"/>
          </p:cNvSpPr>
          <p:nvPr/>
        </p:nvSpPr>
        <p:spPr bwMode="auto">
          <a:xfrm>
            <a:off x="0" y="11663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Determinanten jugendlichen Risikoverhaltens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1520" y="1823047"/>
            <a:ext cx="2608435" cy="175432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anchor="ctr" anchorCtr="1">
            <a:spAutoFit/>
          </a:bodyPr>
          <a:lstStyle/>
          <a:p>
            <a:pPr marL="3175"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Schule – Soziale Integration:</a:t>
            </a:r>
          </a:p>
          <a:p>
            <a:pPr marL="3175" lvl="1"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Drop out</a:t>
            </a:r>
          </a:p>
          <a:p>
            <a:pPr marL="3175" lvl="1"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Lernverhalten, -störung</a:t>
            </a:r>
          </a:p>
          <a:p>
            <a:pPr marL="3175" lvl="1"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Leistungsschwäche</a:t>
            </a:r>
          </a:p>
          <a:p>
            <a:pPr marL="3175" lvl="1"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Soziale Isolation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51520" y="3751872"/>
            <a:ext cx="2608435" cy="14773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anchor="ctr" anchorCtr="1">
            <a:spAutoFit/>
          </a:bodyPr>
          <a:lstStyle/>
          <a:p>
            <a:pPr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Emotionale Dysfunktion</a:t>
            </a:r>
          </a:p>
          <a:p>
            <a:pPr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Depression, Suizid</a:t>
            </a:r>
          </a:p>
          <a:p>
            <a:pPr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Stress, Angst</a:t>
            </a:r>
          </a:p>
          <a:p>
            <a:pPr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mangelndes 	Selbstbewusstsein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1521" y="5489403"/>
            <a:ext cx="2608434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anchor="ctr" anchorCtr="1">
            <a:spAutoFit/>
          </a:bodyPr>
          <a:lstStyle/>
          <a:p>
            <a:pPr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Drogen- und </a:t>
            </a:r>
          </a:p>
          <a:p>
            <a:pPr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Alkoholkonsum</a:t>
            </a:r>
          </a:p>
          <a:p>
            <a:pPr algn="l">
              <a:tabLst>
                <a:tab pos="179388" algn="l"/>
              </a:tabLst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Spielsucht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84168" y="1901152"/>
            <a:ext cx="2843658" cy="20313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anchor="ctr" anchorCtr="1">
            <a:spAutoFit/>
          </a:bodyPr>
          <a:lstStyle>
            <a:lvl1pPr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Gestörte Familienstruktur:</a:t>
            </a:r>
          </a:p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Vater-Mutter-Konflikt</a:t>
            </a:r>
          </a:p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Eltern-Kind-Konflikt</a:t>
            </a:r>
          </a:p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Scheidung</a:t>
            </a:r>
          </a:p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Vernachlässigung</a:t>
            </a:r>
          </a:p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Misshandlung</a:t>
            </a:r>
          </a:p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	Missbrauch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084168" y="4221088"/>
            <a:ext cx="2843658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anchor="ctr" anchorCtr="1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Körperliche Gewalt</a:t>
            </a:r>
          </a:p>
          <a:p>
            <a:pPr algn="l">
              <a:defRPr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Jugendkriminalität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084168" y="5229200"/>
            <a:ext cx="2843658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anchor="ctr" anchorCtr="1">
            <a:spAutoFit/>
          </a:bodyPr>
          <a:lstStyle>
            <a:lvl1pPr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de-DE" sz="1800" b="1">
                <a:latin typeface="Calibri" panose="020F0502020204030204" pitchFamily="34" charset="0"/>
                <a:cs typeface="Calibri" panose="020F0502020204030204" pitchFamily="34" charset="0"/>
              </a:rPr>
              <a:t>Sexualverhalten</a:t>
            </a:r>
          </a:p>
          <a:p>
            <a:pPr algn="l">
              <a:defRPr/>
            </a:pPr>
            <a:r>
              <a:rPr lang="de-DE" sz="1800" b="1">
                <a:latin typeface="Calibri" panose="020F0502020204030204" pitchFamily="34" charset="0"/>
                <a:cs typeface="Calibri" panose="020F0502020204030204" pitchFamily="34" charset="0"/>
              </a:rPr>
              <a:t>	Geschlechtskrankheit</a:t>
            </a:r>
          </a:p>
          <a:p>
            <a:pPr algn="l">
              <a:defRPr/>
            </a:pPr>
            <a:r>
              <a:rPr lang="de-DE" sz="1800" b="1">
                <a:latin typeface="Calibri" panose="020F0502020204030204" pitchFamily="34" charset="0"/>
                <a:cs typeface="Calibri" panose="020F0502020204030204" pitchFamily="34" charset="0"/>
              </a:rPr>
              <a:t>	Schwangerschaft</a:t>
            </a:r>
          </a:p>
          <a:p>
            <a:pPr algn="l">
              <a:defRPr/>
            </a:pPr>
            <a:r>
              <a:rPr lang="de-DE" sz="1800" b="1">
                <a:latin typeface="Calibri" panose="020F0502020204030204" pitchFamily="34" charset="0"/>
                <a:cs typeface="Calibri" panose="020F0502020204030204" pitchFamily="34" charset="0"/>
              </a:rPr>
              <a:t>	Prostitution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468114972"/>
              </p:ext>
            </p:extLst>
          </p:nvPr>
        </p:nvGraphicFramePr>
        <p:xfrm>
          <a:off x="202019" y="1306277"/>
          <a:ext cx="8640960" cy="3982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hteck 7"/>
          <p:cNvSpPr/>
          <p:nvPr/>
        </p:nvSpPr>
        <p:spPr>
          <a:xfrm>
            <a:off x="251520" y="260648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Häufigkeiten von psychischen Auffälligkeiten nach Alter und Geschlecht </a:t>
            </a:r>
            <a:endParaRPr lang="de-DE" sz="2800" b="1" dirty="0">
              <a:solidFill>
                <a:schemeClr val="accent2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51520" y="5301208"/>
            <a:ext cx="885698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Psychische Auffälligkeiten beginnen früh. Im Alter von 14 Jahren sind bereits 50% und im Alter von 24 Jahren 75% aller psychischen Erkrankungen manifest </a:t>
            </a:r>
          </a:p>
          <a:p>
            <a:pPr algn="l"/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de-DE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Quelle: Lambert M, Bock T, </a:t>
            </a:r>
            <a:r>
              <a:rPr lang="de-DE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Naber</a:t>
            </a:r>
            <a:r>
              <a:rPr lang="de-DE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D et al. (2013) Die psychische Gesundheit von Kindern, Jugendlichen und jungen Erwachsenen - Teil 1: Häufigkeit, Störungspersistenz, Belastungsfaktoren, Service-Inanspruchnahme und Behandlungsverzögerung mit Konsequenzen. </a:t>
            </a:r>
            <a:r>
              <a:rPr lang="de-DE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Fortschr</a:t>
            </a:r>
            <a:r>
              <a:rPr lang="de-DE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Neurol</a:t>
            </a:r>
            <a:r>
              <a:rPr lang="de-DE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1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Psychiatr</a:t>
            </a:r>
            <a:r>
              <a:rPr lang="de-DE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. 81:614-627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35302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33265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Psychische Auffälligkeiten bei 3- bis 17-jährigen Kindern und Jugendlichen nach Sozialstatus</a:t>
            </a:r>
            <a:endParaRPr lang="de-DE" sz="3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27487" y="1844824"/>
            <a:ext cx="8909009" cy="4974690"/>
            <a:chOff x="201828" y="917431"/>
            <a:chExt cx="7737226" cy="4577154"/>
          </a:xfrm>
        </p:grpSpPr>
        <p:grpSp>
          <p:nvGrpSpPr>
            <p:cNvPr id="4" name="Gruppieren 3"/>
            <p:cNvGrpSpPr/>
            <p:nvPr/>
          </p:nvGrpSpPr>
          <p:grpSpPr>
            <a:xfrm>
              <a:off x="692695" y="917431"/>
              <a:ext cx="6746063" cy="4209336"/>
              <a:chOff x="827584" y="836712"/>
              <a:chExt cx="6746063" cy="4209334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7584" y="836712"/>
                <a:ext cx="6746063" cy="4209334"/>
              </a:xfrm>
              <a:prstGeom prst="rect">
                <a:avLst/>
              </a:prstGeom>
            </p:spPr>
          </p:pic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3768" y="1340768"/>
                <a:ext cx="3919500" cy="494667"/>
              </a:xfrm>
              <a:prstGeom prst="rect">
                <a:avLst/>
              </a:prstGeom>
            </p:spPr>
          </p:pic>
        </p:grpSp>
        <p:sp>
          <p:nvSpPr>
            <p:cNvPr id="6" name="Rechteck 5"/>
            <p:cNvSpPr/>
            <p:nvPr/>
          </p:nvSpPr>
          <p:spPr>
            <a:xfrm>
              <a:off x="201828" y="5013176"/>
              <a:ext cx="7737226" cy="481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Datenquelle: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Hölling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H, Schlack R, Petermann F, Ravens-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Sieberer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U,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Mauz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E, </a:t>
              </a:r>
              <a:r>
                <a:rPr lang="de-DE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KiGGS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Study Group (2014) Bundesgesundheitsblatt - Gesundheitsforschung - Gesundheitsschutz 57(7) · 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lum bright="80000"/>
          </a:blip>
          <a:srcRect/>
          <a:stretch>
            <a:fillRect/>
          </a:stretch>
        </p:blipFill>
        <p:spPr bwMode="auto">
          <a:xfrm>
            <a:off x="-15875" y="-15875"/>
            <a:ext cx="9159875" cy="68738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50800" dist="50800" sx="1000" sy="1000" algn="ctr" rotWithShape="0">
              <a:srgbClr val="000000"/>
            </a:outerShdw>
          </a:effectLst>
        </p:spPr>
      </p:pic>
      <p:sp useBgFill="1">
        <p:nvSpPr>
          <p:cNvPr id="71684" name="Text Box 16"/>
          <p:cNvSpPr txBox="1">
            <a:spLocks noChangeArrowheads="1"/>
          </p:cNvSpPr>
          <p:nvPr/>
        </p:nvSpPr>
        <p:spPr bwMode="auto">
          <a:xfrm>
            <a:off x="5508104" y="384175"/>
            <a:ext cx="3279775" cy="1196975"/>
          </a:xfrm>
          <a:prstGeom prst="rect">
            <a:avLst/>
          </a:prstGeom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2400" dirty="0">
                <a:latin typeface="Arial" panose="020B0604020202020204" pitchFamily="34" charset="0"/>
              </a:rPr>
              <a:t>Immungenetik</a:t>
            </a:r>
          </a:p>
          <a:p>
            <a:r>
              <a:rPr lang="de-DE" altLang="de-DE" sz="2400" dirty="0">
                <a:latin typeface="Arial" panose="020B0604020202020204" pitchFamily="34" charset="0"/>
              </a:rPr>
              <a:t>Angeborene Immunität</a:t>
            </a:r>
          </a:p>
          <a:p>
            <a:r>
              <a:rPr lang="de-DE" altLang="de-DE" sz="2400" dirty="0">
                <a:latin typeface="Arial" panose="020B0604020202020204" pitchFamily="34" charset="0"/>
              </a:rPr>
              <a:t>Erworbene Immunität</a:t>
            </a:r>
          </a:p>
        </p:txBody>
      </p:sp>
      <p:sp useBgFill="1">
        <p:nvSpPr>
          <p:cNvPr id="71685" name="Text Box 26"/>
          <p:cNvSpPr txBox="1">
            <a:spLocks noChangeArrowheads="1"/>
          </p:cNvSpPr>
          <p:nvPr/>
        </p:nvSpPr>
        <p:spPr bwMode="auto">
          <a:xfrm>
            <a:off x="1106487" y="324050"/>
            <a:ext cx="1787525" cy="1562100"/>
          </a:xfrm>
          <a:prstGeom prst="rect">
            <a:avLst/>
          </a:prstGeom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2400" dirty="0">
                <a:latin typeface="Arial" panose="020B0604020202020204" pitchFamily="34" charset="0"/>
              </a:rPr>
              <a:t>Physis</a:t>
            </a:r>
          </a:p>
          <a:p>
            <a:r>
              <a:rPr lang="de-DE" altLang="de-DE" sz="2400" dirty="0">
                <a:latin typeface="Arial" panose="020B0604020202020204" pitchFamily="34" charset="0"/>
              </a:rPr>
              <a:t>Konstitution</a:t>
            </a:r>
          </a:p>
          <a:p>
            <a:r>
              <a:rPr lang="de-DE" altLang="de-DE" sz="2400" dirty="0">
                <a:latin typeface="Arial" panose="020B0604020202020204" pitchFamily="34" charset="0"/>
              </a:rPr>
              <a:t>Geschlecht</a:t>
            </a:r>
          </a:p>
          <a:p>
            <a:r>
              <a:rPr lang="de-DE" altLang="de-DE" sz="2400" dirty="0">
                <a:latin typeface="Arial" panose="020B0604020202020204" pitchFamily="34" charset="0"/>
              </a:rPr>
              <a:t>Alter</a:t>
            </a:r>
          </a:p>
        </p:txBody>
      </p:sp>
      <p:sp useBgFill="1">
        <p:nvSpPr>
          <p:cNvPr id="71686" name="Rectangle 27"/>
          <p:cNvSpPr>
            <a:spLocks noChangeArrowheads="1"/>
          </p:cNvSpPr>
          <p:nvPr/>
        </p:nvSpPr>
        <p:spPr bwMode="auto">
          <a:xfrm>
            <a:off x="6120109" y="5046663"/>
            <a:ext cx="2988395" cy="1754326"/>
          </a:xfrm>
          <a:prstGeom prst="rect">
            <a:avLst/>
          </a:prstGeom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1800" dirty="0">
                <a:latin typeface="Arial" panose="020B0604020202020204" pitchFamily="34" charset="0"/>
              </a:rPr>
              <a:t>Hygiene,</a:t>
            </a:r>
          </a:p>
          <a:p>
            <a:r>
              <a:rPr lang="de-DE" altLang="de-DE" sz="1800" dirty="0">
                <a:latin typeface="Arial" panose="020B0604020202020204" pitchFamily="34" charset="0"/>
              </a:rPr>
              <a:t>Ernährungsqualität,  Lebensführung,</a:t>
            </a:r>
          </a:p>
          <a:p>
            <a:r>
              <a:rPr lang="de-DE" altLang="de-DE" sz="1800" dirty="0">
                <a:latin typeface="Arial" panose="020B0604020202020204" pitchFamily="34" charset="0"/>
              </a:rPr>
              <a:t>Rauchen, Trinken</a:t>
            </a:r>
          </a:p>
          <a:p>
            <a:r>
              <a:rPr lang="de-DE" altLang="de-DE" sz="1800" dirty="0">
                <a:latin typeface="Arial" panose="020B0604020202020204" pitchFamily="34" charset="0"/>
              </a:rPr>
              <a:t>Körperliche Aktivität</a:t>
            </a:r>
          </a:p>
          <a:p>
            <a:r>
              <a:rPr lang="de-DE" altLang="de-DE" sz="1800" dirty="0">
                <a:latin typeface="Arial" panose="020B0604020202020204" pitchFamily="34" charset="0"/>
              </a:rPr>
              <a:t>Psych. Belastung (Stress)</a:t>
            </a:r>
          </a:p>
        </p:txBody>
      </p:sp>
      <p:sp useBgFill="1">
        <p:nvSpPr>
          <p:cNvPr id="71687" name="Rectangle 30"/>
          <p:cNvSpPr>
            <a:spLocks noChangeArrowheads="1"/>
          </p:cNvSpPr>
          <p:nvPr/>
        </p:nvSpPr>
        <p:spPr bwMode="auto">
          <a:xfrm>
            <a:off x="17541" y="5541039"/>
            <a:ext cx="2664867" cy="1200329"/>
          </a:xfrm>
          <a:prstGeom prst="rect">
            <a:avLst/>
          </a:prstGeom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de-DE" altLang="de-DE" sz="1800" dirty="0">
                <a:latin typeface="Arial" panose="020B0604020202020204" pitchFamily="34" charset="0"/>
              </a:rPr>
              <a:t>Epigenetische Prägung: </a:t>
            </a:r>
          </a:p>
          <a:p>
            <a:r>
              <a:rPr lang="de-DE" altLang="de-DE" sz="1800" dirty="0">
                <a:latin typeface="Arial" panose="020B0604020202020204" pitchFamily="34" charset="0"/>
              </a:rPr>
              <a:t>Nahrungsangebot,</a:t>
            </a:r>
            <a:br>
              <a:rPr lang="de-DE" altLang="de-DE" sz="1800" dirty="0">
                <a:latin typeface="Arial" panose="020B0604020202020204" pitchFamily="34" charset="0"/>
              </a:rPr>
            </a:br>
            <a:r>
              <a:rPr lang="de-DE" altLang="de-DE" sz="1800" dirty="0">
                <a:latin typeface="Arial" panose="020B0604020202020204" pitchFamily="34" charset="0"/>
              </a:rPr>
              <a:t>Umwelt (-belastung)</a:t>
            </a:r>
          </a:p>
          <a:p>
            <a:r>
              <a:rPr lang="de-DE" altLang="de-DE" sz="1800" dirty="0">
                <a:latin typeface="Arial" panose="020B0604020202020204" pitchFamily="34" charset="0"/>
              </a:rPr>
              <a:t>Lebensraum</a:t>
            </a:r>
          </a:p>
        </p:txBody>
      </p:sp>
      <p:grpSp>
        <p:nvGrpSpPr>
          <p:cNvPr id="71683" name="Group 29"/>
          <p:cNvGrpSpPr>
            <a:grpSpLocks/>
          </p:cNvGrpSpPr>
          <p:nvPr/>
        </p:nvGrpSpPr>
        <p:grpSpPr bwMode="auto">
          <a:xfrm>
            <a:off x="2000250" y="1428750"/>
            <a:ext cx="5089525" cy="4286250"/>
            <a:chOff x="1307" y="391"/>
            <a:chExt cx="3206" cy="2700"/>
          </a:xfrm>
        </p:grpSpPr>
        <p:sp>
          <p:nvSpPr>
            <p:cNvPr id="71688" name="Oval 4"/>
            <p:cNvSpPr>
              <a:spLocks noChangeAspect="1" noChangeArrowheads="1"/>
            </p:cNvSpPr>
            <p:nvPr/>
          </p:nvSpPr>
          <p:spPr bwMode="auto">
            <a:xfrm>
              <a:off x="1307" y="1319"/>
              <a:ext cx="1772" cy="1772"/>
            </a:xfrm>
            <a:prstGeom prst="ellipse">
              <a:avLst/>
            </a:prstGeom>
            <a:solidFill>
              <a:srgbClr val="FF66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71689" name="Oval 5"/>
            <p:cNvSpPr>
              <a:spLocks noChangeAspect="1" noChangeArrowheads="1"/>
            </p:cNvSpPr>
            <p:nvPr/>
          </p:nvSpPr>
          <p:spPr bwMode="auto">
            <a:xfrm>
              <a:off x="2066" y="391"/>
              <a:ext cx="1772" cy="1772"/>
            </a:xfrm>
            <a:prstGeom prst="ellipse">
              <a:avLst/>
            </a:prstGeom>
            <a:solidFill>
              <a:srgbClr val="00FF00">
                <a:alpha val="4588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71690" name="Oval 6"/>
            <p:cNvSpPr>
              <a:spLocks noChangeAspect="1" noChangeArrowheads="1"/>
            </p:cNvSpPr>
            <p:nvPr/>
          </p:nvSpPr>
          <p:spPr bwMode="auto">
            <a:xfrm>
              <a:off x="2741" y="1319"/>
              <a:ext cx="1772" cy="1772"/>
            </a:xfrm>
            <a:prstGeom prst="ellipse">
              <a:avLst/>
            </a:prstGeom>
            <a:solidFill>
              <a:srgbClr val="33CC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de-DE" altLang="de-DE">
                <a:latin typeface="Arial" panose="020B0604020202020204" pitchFamily="34" charset="0"/>
              </a:endParaRPr>
            </a:p>
          </p:txBody>
        </p:sp>
        <p:sp>
          <p:nvSpPr>
            <p:cNvPr id="71691" name="Text Box 9"/>
            <p:cNvSpPr txBox="1">
              <a:spLocks noChangeAspect="1" noChangeArrowheads="1"/>
            </p:cNvSpPr>
            <p:nvPr/>
          </p:nvSpPr>
          <p:spPr bwMode="auto">
            <a:xfrm>
              <a:off x="2426" y="799"/>
              <a:ext cx="1033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de-DE" sz="2800" b="1">
                  <a:latin typeface="Arial" panose="020B0604020202020204" pitchFamily="34" charset="0"/>
                </a:rPr>
                <a:t>Genetik</a:t>
              </a:r>
            </a:p>
          </p:txBody>
        </p:sp>
        <p:sp>
          <p:nvSpPr>
            <p:cNvPr id="71692" name="Text Box 13"/>
            <p:cNvSpPr txBox="1">
              <a:spLocks noChangeAspect="1" noChangeArrowheads="1"/>
            </p:cNvSpPr>
            <p:nvPr/>
          </p:nvSpPr>
          <p:spPr bwMode="auto">
            <a:xfrm>
              <a:off x="1566" y="2205"/>
              <a:ext cx="1133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de-DE" sz="2800" b="1">
                  <a:latin typeface="Arial" panose="020B0604020202020204" pitchFamily="34" charset="0"/>
                </a:rPr>
                <a:t>Umwelt</a:t>
              </a:r>
            </a:p>
            <a:p>
              <a:r>
                <a:rPr lang="en-US" altLang="de-DE" sz="2800" b="1">
                  <a:latin typeface="Arial" panose="020B0604020202020204" pitchFamily="34" charset="0"/>
                </a:rPr>
                <a:t>Epigenetik</a:t>
              </a:r>
            </a:p>
          </p:txBody>
        </p:sp>
        <p:sp>
          <p:nvSpPr>
            <p:cNvPr id="71693" name="Text Box 14"/>
            <p:cNvSpPr txBox="1">
              <a:spLocks noChangeAspect="1" noChangeArrowheads="1"/>
            </p:cNvSpPr>
            <p:nvPr/>
          </p:nvSpPr>
          <p:spPr bwMode="auto">
            <a:xfrm>
              <a:off x="3198" y="2205"/>
              <a:ext cx="1033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 anchorCtr="1"/>
            <a:lstStyle>
              <a:lvl1pPr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de-DE" sz="2800" b="1">
                  <a:latin typeface="Arial" panose="020B0604020202020204" pitchFamily="34" charset="0"/>
                </a:rPr>
                <a:t>Verhalten</a:t>
              </a:r>
            </a:p>
            <a:p>
              <a:r>
                <a:rPr lang="en-US" altLang="de-DE" sz="2800" b="1">
                  <a:latin typeface="Arial" panose="020B0604020202020204" pitchFamily="34" charset="0"/>
                </a:rPr>
                <a:t>Lifestyle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8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01700"/>
          </a:xfrm>
        </p:spPr>
        <p:txBody>
          <a:bodyPr/>
          <a:lstStyle/>
          <a:p>
            <a:pPr eaLnBrk="1" hangingPunct="1">
              <a:defRPr/>
            </a:pPr>
            <a:r>
              <a:rPr lang="en-GB" sz="5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Barker Hypothese</a:t>
            </a:r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37315" name="Text Box 3" descr="Wide upward diagonal"/>
          <p:cNvSpPr txBox="1">
            <a:spLocks noChangeArrowheads="1"/>
          </p:cNvSpPr>
          <p:nvPr/>
        </p:nvSpPr>
        <p:spPr bwMode="auto">
          <a:xfrm>
            <a:off x="0" y="5676900"/>
            <a:ext cx="9144000" cy="11874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Niedriges Geburtsgewicht</a:t>
            </a:r>
            <a:r>
              <a:rPr lang="en-GB" sz="2400">
                <a:latin typeface="Arial" charset="0"/>
              </a:rPr>
              <a:t> (bzw. d</a:t>
            </a:r>
            <a:r>
              <a:rPr lang="en-GB" sz="2400" i="1">
                <a:latin typeface="Arial" charset="0"/>
              </a:rPr>
              <a:t>ysproportioniertes fetales Wachstum</a:t>
            </a:r>
            <a:r>
              <a:rPr lang="en-GB" sz="2400">
                <a:latin typeface="Arial" charset="0"/>
              </a:rPr>
              <a:t>) ist mit einem erhöhten Risiko für die spätere Entwicklung eines </a:t>
            </a:r>
            <a:r>
              <a:rPr lang="en-GB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metabolischen Syndroms</a:t>
            </a:r>
            <a:r>
              <a:rPr lang="en-GB" sz="2400">
                <a:latin typeface="Arial" charset="0"/>
              </a:rPr>
              <a:t> assoziiert</a:t>
            </a:r>
            <a:endParaRPr lang="en-GB" sz="2800">
              <a:latin typeface="Arial" charset="0"/>
            </a:endParaRP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050"/>
            <a:ext cx="6516687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7_Benutzerdefiniertes Design">
  <a:themeElements>
    <a:clrScheme name="17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507</Words>
  <Application>Microsoft Office PowerPoint</Application>
  <PresentationFormat>Bildschirmpräsentation (4:3)</PresentationFormat>
  <Paragraphs>124</Paragraphs>
  <Slides>12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2" baseType="lpstr">
      <vt:lpstr>Arial</vt:lpstr>
      <vt:lpstr>Calibri</vt:lpstr>
      <vt:lpstr>Times New Roman</vt:lpstr>
      <vt:lpstr>Tahoma</vt:lpstr>
      <vt:lpstr>ＭＳ Ｐゴシック</vt:lpstr>
      <vt:lpstr>Benutzerdefiniertes Design</vt:lpstr>
      <vt:lpstr>17_Benutzerdefiniertes Design</vt:lpstr>
      <vt:lpstr>Standarddesign</vt:lpstr>
      <vt:lpstr>SPW 12.0 Graph</vt:lpstr>
      <vt:lpstr>Bitmap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Barker Hypothese</vt:lpstr>
      <vt:lpstr>PowerPoint-Präsentation</vt:lpstr>
      <vt:lpstr>PowerPoint-Präsentation</vt:lpstr>
      <vt:lpstr>PowerPoint-Präsentation</vt:lpstr>
    </vt:vector>
  </TitlesOfParts>
  <Company>UKK-MZ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Zepp</dc:creator>
  <cp:lastModifiedBy>Ommen</cp:lastModifiedBy>
  <cp:revision>268</cp:revision>
  <dcterms:created xsi:type="dcterms:W3CDTF">2005-10-09T12:25:25Z</dcterms:created>
  <dcterms:modified xsi:type="dcterms:W3CDTF">2017-02-20T11:34:34Z</dcterms:modified>
</cp:coreProperties>
</file>